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bookmarkIdSeed="2">
  <p:sldMasterIdLst>
    <p:sldMasterId id="2147483716" r:id="rId1"/>
  </p:sldMasterIdLst>
  <p:notesMasterIdLst>
    <p:notesMasterId r:id="rId25"/>
  </p:notesMasterIdLst>
  <p:handoutMasterIdLst>
    <p:handoutMasterId r:id="rId26"/>
  </p:handoutMasterIdLst>
  <p:sldIdLst>
    <p:sldId id="308" r:id="rId2"/>
    <p:sldId id="281" r:id="rId3"/>
    <p:sldId id="335" r:id="rId4"/>
    <p:sldId id="359" r:id="rId5"/>
    <p:sldId id="360" r:id="rId6"/>
    <p:sldId id="361" r:id="rId7"/>
    <p:sldId id="362" r:id="rId8"/>
    <p:sldId id="358" r:id="rId9"/>
    <p:sldId id="336" r:id="rId10"/>
    <p:sldId id="326" r:id="rId11"/>
    <p:sldId id="337" r:id="rId12"/>
    <p:sldId id="330" r:id="rId13"/>
    <p:sldId id="339" r:id="rId14"/>
    <p:sldId id="349" r:id="rId15"/>
    <p:sldId id="363" r:id="rId16"/>
    <p:sldId id="364" r:id="rId17"/>
    <p:sldId id="365" r:id="rId18"/>
    <p:sldId id="366" r:id="rId19"/>
    <p:sldId id="367" r:id="rId20"/>
    <p:sldId id="368" r:id="rId21"/>
    <p:sldId id="304" r:id="rId22"/>
    <p:sldId id="314" r:id="rId23"/>
    <p:sldId id="306" r:id="rId24"/>
  </p:sldIdLst>
  <p:sldSz cx="9144000" cy="5143500" type="screen16x9"/>
  <p:notesSz cx="6858000" cy="9144000"/>
  <p:embeddedFontLst>
    <p:embeddedFont>
      <p:font typeface="Roboto Regular" panose="02000000000000000000" pitchFamily="2" charset="0"/>
      <p:regular r:id="rId27"/>
    </p:embeddedFont>
    <p:embeddedFont>
      <p:font typeface="Roboto" panose="02000000000000000000" pitchFamily="2" charset="0"/>
      <p:regular r:id="rId28"/>
      <p:bold r:id="rId29"/>
      <p:italic r:id="rId30"/>
      <p:boldItalic r:id="rId31"/>
    </p:embeddedFont>
  </p:embeddedFontLst>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F6ADBD-3FC7-6349-A56F-F2B9C4C94979}">
          <p14:sldIdLst>
            <p14:sldId id="308"/>
            <p14:sldId id="281"/>
          </p14:sldIdLst>
        </p14:section>
        <p14:section name="SECTION 1" id="{50AA2E71-802C-6845-B402-EADC31EECB30}">
          <p14:sldIdLst>
            <p14:sldId id="335"/>
            <p14:sldId id="359"/>
            <p14:sldId id="360"/>
            <p14:sldId id="361"/>
            <p14:sldId id="362"/>
            <p14:sldId id="358"/>
            <p14:sldId id="336"/>
            <p14:sldId id="326"/>
            <p14:sldId id="337"/>
            <p14:sldId id="330"/>
            <p14:sldId id="339"/>
            <p14:sldId id="349"/>
            <p14:sldId id="363"/>
            <p14:sldId id="364"/>
            <p14:sldId id="365"/>
            <p14:sldId id="366"/>
            <p14:sldId id="367"/>
            <p14:sldId id="368"/>
            <p14:sldId id="304"/>
            <p14:sldId id="314"/>
            <p14:sldId id="306"/>
          </p14:sldIdLst>
        </p14:section>
        <p14:section name="TIMELINE" id="{09655D99-9B23-A943-AE76-7E2A3C6EF6D8}">
          <p14:sldIdLst/>
        </p14:section>
      </p14:sectionLst>
    </p:ext>
    <p:ext uri="{EFAFB233-063F-42B5-8137-9DF3F51BA10A}">
      <p15:sldGuideLst xmlns:p15="http://schemas.microsoft.com/office/powerpoint/2012/main">
        <p15:guide id="2" pos="4968"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62C"/>
    <a:srgbClr val="6F1B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91111" autoAdjust="0"/>
  </p:normalViewPr>
  <p:slideViewPr>
    <p:cSldViewPr snapToGrid="0" showGuides="1">
      <p:cViewPr varScale="1">
        <p:scale>
          <a:sx n="130" d="100"/>
          <a:sy n="130" d="100"/>
        </p:scale>
        <p:origin x="326" y="82"/>
      </p:cViewPr>
      <p:guideLst>
        <p:guide pos="4968"/>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32" d="100"/>
          <a:sy n="132" d="100"/>
        </p:scale>
        <p:origin x="44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Roboto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Roboto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F7C797-B46E-934E-A9B5-FF65575F53E4}" type="slidenum">
              <a:rPr lang="en-US" smtClean="0">
                <a:latin typeface="Roboto Regular" charset="0"/>
              </a:rPr>
              <a:t>‹#›</a:t>
            </a:fld>
            <a:endParaRPr lang="en-US" dirty="0">
              <a:latin typeface="Roboto Regular" charset="0"/>
            </a:endParaRPr>
          </a:p>
        </p:txBody>
      </p:sp>
    </p:spTree>
    <p:extLst>
      <p:ext uri="{BB962C8B-B14F-4D97-AF65-F5344CB8AC3E}">
        <p14:creationId xmlns:p14="http://schemas.microsoft.com/office/powerpoint/2010/main" val="647768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Regular" charset="0"/>
              </a:defRPr>
            </a:lvl1pPr>
          </a:lstStyle>
          <a:p>
            <a:fld id="{66AC886D-0E04-4D32-8700-6F538542D766}" type="datetimeFigureOut">
              <a:rPr lang="en-US" smtClean="0"/>
              <a:pPr/>
              <a:t>11/29/2016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Regular" charset="0"/>
              </a:defRPr>
            </a:lvl1pPr>
          </a:lstStyle>
          <a:p>
            <a:fld id="{276E01C0-9FAF-4E87-9670-5EE0D47B333C}" type="slidenum">
              <a:rPr lang="en-US" smtClean="0"/>
              <a:pPr/>
              <a:t>‹#›</a:t>
            </a:fld>
            <a:endParaRPr lang="en-US" dirty="0"/>
          </a:p>
        </p:txBody>
      </p:sp>
    </p:spTree>
    <p:extLst>
      <p:ext uri="{BB962C8B-B14F-4D97-AF65-F5344CB8AC3E}">
        <p14:creationId xmlns:p14="http://schemas.microsoft.com/office/powerpoint/2010/main" val="460930674"/>
      </p:ext>
    </p:extLst>
  </p:cSld>
  <p:clrMap bg1="lt1" tx1="dk1" bg2="lt2" tx2="dk2" accent1="accent1" accent2="accent2" accent3="accent3" accent4="accent4" accent5="accent5" accent6="accent6" hlink="hlink" folHlink="folHlink"/>
  <p:notesStyle>
    <a:lvl1pPr marL="0" algn="l" defTabSz="685783" rtl="0" eaLnBrk="1" latinLnBrk="0" hangingPunct="1">
      <a:defRPr sz="900" b="0" i="0" kern="1200">
        <a:solidFill>
          <a:schemeClr val="tx1"/>
        </a:solidFill>
        <a:latin typeface="Roboto Regular" charset="0"/>
        <a:ea typeface="+mn-ea"/>
        <a:cs typeface="+mn-cs"/>
      </a:defRPr>
    </a:lvl1pPr>
    <a:lvl2pPr marL="342892" algn="l" defTabSz="685783" rtl="0" eaLnBrk="1" latinLnBrk="0" hangingPunct="1">
      <a:defRPr sz="900" b="0" i="0" kern="1200">
        <a:solidFill>
          <a:schemeClr val="tx1"/>
        </a:solidFill>
        <a:latin typeface="Roboto Regular" charset="0"/>
        <a:ea typeface="+mn-ea"/>
        <a:cs typeface="+mn-cs"/>
      </a:defRPr>
    </a:lvl2pPr>
    <a:lvl3pPr marL="685783" algn="l" defTabSz="685783" rtl="0" eaLnBrk="1" latinLnBrk="0" hangingPunct="1">
      <a:defRPr sz="900" b="0" i="0" kern="1200">
        <a:solidFill>
          <a:schemeClr val="tx1"/>
        </a:solidFill>
        <a:latin typeface="Roboto Regular" charset="0"/>
        <a:ea typeface="+mn-ea"/>
        <a:cs typeface="+mn-cs"/>
      </a:defRPr>
    </a:lvl3pPr>
    <a:lvl4pPr marL="1028675" algn="l" defTabSz="685783" rtl="0" eaLnBrk="1" latinLnBrk="0" hangingPunct="1">
      <a:defRPr sz="900" b="0" i="0" kern="1200">
        <a:solidFill>
          <a:schemeClr val="tx1"/>
        </a:solidFill>
        <a:latin typeface="Roboto Regular" charset="0"/>
        <a:ea typeface="+mn-ea"/>
        <a:cs typeface="+mn-cs"/>
      </a:defRPr>
    </a:lvl4pPr>
    <a:lvl5pPr marL="1371566" algn="l" defTabSz="685783" rtl="0" eaLnBrk="1" latinLnBrk="0" hangingPunct="1">
      <a:defRPr sz="900" b="0" i="0" kern="1200">
        <a:solidFill>
          <a:schemeClr val="tx1"/>
        </a:solidFill>
        <a:latin typeface="Roboto Regular"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1</a:t>
            </a:fld>
            <a:endParaRPr lang="en-US" dirty="0"/>
          </a:p>
        </p:txBody>
      </p:sp>
    </p:spTree>
    <p:extLst>
      <p:ext uri="{BB962C8B-B14F-4D97-AF65-F5344CB8AC3E}">
        <p14:creationId xmlns:p14="http://schemas.microsoft.com/office/powerpoint/2010/main" val="202624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a:t>
            </a:fld>
            <a:endParaRPr lang="en-US" dirty="0"/>
          </a:p>
        </p:txBody>
      </p:sp>
    </p:spTree>
    <p:extLst>
      <p:ext uri="{BB962C8B-B14F-4D97-AF65-F5344CB8AC3E}">
        <p14:creationId xmlns:p14="http://schemas.microsoft.com/office/powerpoint/2010/main" val="50369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21</a:t>
            </a:fld>
            <a:endParaRPr lang="en-US" dirty="0"/>
          </a:p>
        </p:txBody>
      </p:sp>
    </p:spTree>
    <p:extLst>
      <p:ext uri="{BB962C8B-B14F-4D97-AF65-F5344CB8AC3E}">
        <p14:creationId xmlns:p14="http://schemas.microsoft.com/office/powerpoint/2010/main" val="159992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6E01C0-9FAF-4E87-9670-5EE0D47B333C}" type="slidenum">
              <a:rPr lang="en-US" smtClean="0"/>
              <a:pPr/>
              <a:t>23</a:t>
            </a:fld>
            <a:endParaRPr lang="en-US" dirty="0"/>
          </a:p>
        </p:txBody>
      </p:sp>
    </p:spTree>
    <p:extLst>
      <p:ext uri="{BB962C8B-B14F-4D97-AF65-F5344CB8AC3E}">
        <p14:creationId xmlns:p14="http://schemas.microsoft.com/office/powerpoint/2010/main" val="1242864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4" y="1255537"/>
            <a:ext cx="4923331" cy="920956"/>
          </a:xfrm>
        </p:spPr>
        <p:txBody>
          <a:bodyPr anchor="b">
            <a:noAutofit/>
          </a:bodyPr>
          <a:lstStyle>
            <a:lvl1pPr algn="l">
              <a:lnSpc>
                <a:spcPct val="100000"/>
              </a:lnSpc>
              <a:defRPr sz="5000" b="1">
                <a:solidFill>
                  <a:schemeClr val="bg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4" y="2301908"/>
            <a:ext cx="2608729" cy="1004138"/>
          </a:xfrm>
        </p:spPr>
        <p:txBody>
          <a:bodyPr>
            <a:normAutofit/>
          </a:bodyPr>
          <a:lstStyle>
            <a:lvl1pPr marL="0" indent="0" algn="l">
              <a:buNone/>
              <a:defRPr sz="1800" b="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8"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0" name="TextBox 9"/>
          <p:cNvSpPr txBox="1"/>
          <p:nvPr userDrawn="1"/>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2" name="Right Arrow 11"/>
          <p:cNvSpPr/>
          <p:nvPr userDrawn="1"/>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4287520" y="1229360"/>
            <a:ext cx="184731" cy="300082"/>
          </a:xfrm>
          <a:prstGeom prst="rect">
            <a:avLst/>
          </a:prstGeom>
          <a:noFill/>
        </p:spPr>
        <p:txBody>
          <a:bodyPr wrap="none" rtlCol="0">
            <a:spAutoFit/>
          </a:bodyPr>
          <a:lstStyle/>
          <a:p>
            <a:endParaRPr lang="en-US" dirty="0"/>
          </a:p>
        </p:txBody>
      </p:sp>
      <p:sp>
        <p:nvSpPr>
          <p:cNvPr id="16" name="TextBox 15"/>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7" name="Right Arrow 16"/>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18" name="Group 17"/>
          <p:cNvGrpSpPr/>
          <p:nvPr userDrawn="1"/>
        </p:nvGrpSpPr>
        <p:grpSpPr>
          <a:xfrm>
            <a:off x="9228725" y="4553124"/>
            <a:ext cx="2307772" cy="748103"/>
            <a:chOff x="12201526" y="6147058"/>
            <a:chExt cx="3077029" cy="747486"/>
          </a:xfrm>
        </p:grpSpPr>
        <p:sp>
          <p:nvSpPr>
            <p:cNvPr id="19" name="Rectangle 18"/>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20" name="TextBox 19"/>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21"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7" name="Text Placeholder 6"/>
          <p:cNvSpPr>
            <a:spLocks noGrp="1"/>
          </p:cNvSpPr>
          <p:nvPr>
            <p:ph type="body" sz="quarter" idx="12" hasCustomPrompt="1"/>
          </p:nvPr>
        </p:nvSpPr>
        <p:spPr>
          <a:xfrm>
            <a:off x="368194" y="4027920"/>
            <a:ext cx="2509917" cy="653313"/>
          </a:xfrm>
        </p:spPr>
        <p:txBody>
          <a:bodyPr>
            <a:normAutofit/>
          </a:bodyPr>
          <a:lstStyle>
            <a:lvl1pPr marL="0" indent="0">
              <a:buNone/>
              <a:defRPr sz="1200">
                <a:solidFill>
                  <a:schemeClr val="bg1"/>
                </a:solidFill>
              </a:defRPr>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27710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a:xfrm>
            <a:off x="285750" y="1209676"/>
            <a:ext cx="8572500" cy="3390901"/>
          </a:xfrm>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7" name="Text Placeholder 6"/>
          <p:cNvSpPr>
            <a:spLocks noGrp="1"/>
          </p:cNvSpPr>
          <p:nvPr>
            <p:ph type="body" sz="quarter" idx="13" hasCustomPrompt="1"/>
          </p:nvPr>
        </p:nvSpPr>
        <p:spPr>
          <a:xfrm>
            <a:off x="285750" y="896078"/>
            <a:ext cx="8572500" cy="373558"/>
          </a:xfrm>
        </p:spPr>
        <p:txBody>
          <a:bodyPr>
            <a:normAutofit/>
          </a:bodyPr>
          <a:lstStyle>
            <a:lvl1pPr marL="0" indent="0">
              <a:buNone/>
              <a:defRPr lang="en-US" sz="1800" b="1" i="0" dirty="0">
                <a:solidFill>
                  <a:schemeClr val="accent1"/>
                </a:solidFill>
              </a:defRPr>
            </a:lvl1pPr>
          </a:lstStyle>
          <a:p>
            <a:pPr lvl="0"/>
            <a:r>
              <a:rPr lang="en-US" dirty="0" smtClean="0"/>
              <a:t>Click to add content title</a:t>
            </a:r>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Rectangle 18"/>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6"/>
            <a:ext cx="7105650" cy="576559"/>
          </a:xfrm>
        </p:spPr>
        <p:txBody>
          <a:bodyPr/>
          <a:lstStyle>
            <a:lvl1pPr>
              <a:defRPr b="1"/>
            </a:lvl1pPr>
          </a:lstStyle>
          <a:p>
            <a:r>
              <a:rPr lang="en-US" dirty="0" smtClean="0"/>
              <a:t>Click to add slide title</a:t>
            </a:r>
            <a:endParaRPr lang="en-US" dirty="0"/>
          </a:p>
        </p:txBody>
      </p:sp>
      <p:sp>
        <p:nvSpPr>
          <p:cNvPr id="3" name="Content Placeholder 2"/>
          <p:cNvSpPr>
            <a:spLocks noGrp="1"/>
          </p:cNvSpPr>
          <p:nvPr>
            <p:ph sz="half" idx="1" hasCustomPrompt="1"/>
          </p:nvPr>
        </p:nvSpPr>
        <p:spPr>
          <a:xfrm>
            <a:off x="285751" y="833735"/>
            <a:ext cx="4143375" cy="3766841"/>
          </a:xfrm>
        </p:spPr>
        <p:txBody>
          <a:bodyPr/>
          <a:lstStyle>
            <a:lvl1pPr marL="0" indent="0">
              <a:buFontTx/>
              <a:buNone/>
              <a:defRPr/>
            </a:lvl1pPr>
          </a:lstStyle>
          <a:p>
            <a:pPr lvl="0"/>
            <a:r>
              <a:rPr lang="en-US" dirty="0" smtClean="0"/>
              <a:t>Click to add content</a:t>
            </a:r>
            <a:endParaRPr lang="en-US" dirty="0"/>
          </a:p>
        </p:txBody>
      </p:sp>
      <p:sp>
        <p:nvSpPr>
          <p:cNvPr id="4" name="Content Placeholder 3"/>
          <p:cNvSpPr>
            <a:spLocks noGrp="1"/>
          </p:cNvSpPr>
          <p:nvPr>
            <p:ph sz="half" idx="2" hasCustomPrompt="1"/>
          </p:nvPr>
        </p:nvSpPr>
        <p:spPr>
          <a:xfrm>
            <a:off x="4686300" y="833735"/>
            <a:ext cx="4171950" cy="3766841"/>
          </a:xfrm>
        </p:spPr>
        <p:txBody>
          <a:bodyPr/>
          <a:lstStyle>
            <a:lvl1pPr marL="0" indent="0">
              <a:buFontTx/>
              <a:buNone/>
              <a:defRPr/>
            </a:lvl1pPr>
          </a:lstStyle>
          <a:p>
            <a:pPr lvl="0"/>
            <a:r>
              <a:rPr lang="en-US" dirty="0" smtClean="0"/>
              <a:t>Click to add content</a:t>
            </a:r>
            <a:endParaRPr lang="en-US" dirty="0"/>
          </a:p>
        </p:txBody>
      </p:sp>
      <p:sp>
        <p:nvSpPr>
          <p:cNvPr id="14"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8" name="Rectangle 1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85751" y="983634"/>
            <a:ext cx="4143375" cy="350491"/>
          </a:xfrm>
        </p:spPr>
        <p:txBody>
          <a:bodyPr anchor="t">
            <a:normAutofit/>
          </a:bodyPr>
          <a:lstStyle>
            <a:lvl1pPr marL="0" indent="0">
              <a:buNone/>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85751" y="1330524"/>
            <a:ext cx="4143375" cy="3270053"/>
          </a:xfrm>
        </p:spPr>
        <p:txBody>
          <a:bodyPr/>
          <a:lstStyle>
            <a:lvl1pPr marL="0" indent="0">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3634"/>
            <a:ext cx="4171950" cy="350491"/>
          </a:xfrm>
        </p:spPr>
        <p:txBody>
          <a:bodyPr anchor="t">
            <a:normAutofit/>
          </a:bodyPr>
          <a:lstStyle>
            <a:lvl1pPr marL="0" marR="0" indent="0" algn="l" defTabSz="685783" rtl="0" eaLnBrk="1" fontAlgn="auto" latinLnBrk="0" hangingPunct="1">
              <a:lnSpc>
                <a:spcPct val="100000"/>
              </a:lnSpc>
              <a:spcBef>
                <a:spcPts val="750"/>
              </a:spcBef>
              <a:spcAft>
                <a:spcPts val="0"/>
              </a:spcAft>
              <a:buClr>
                <a:schemeClr val="accent1"/>
              </a:buClr>
              <a:buSzTx/>
              <a:buFont typeface="Arial" panose="020B0604020202020204" pitchFamily="34" charset="0"/>
              <a:buNone/>
              <a:tabLst/>
              <a:defRPr sz="1800" b="1" i="0">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86302" y="1330523"/>
            <a:ext cx="4171949" cy="3270053"/>
          </a:xfrm>
        </p:spPr>
        <p:txBody>
          <a:bodyPr/>
          <a:lstStyle>
            <a:lvl1pPr marL="0" indent="0">
              <a:buNone/>
              <a:defRPr/>
            </a:lvl1pPr>
          </a:lstStyle>
          <a:p>
            <a:pPr lvl="0"/>
            <a:r>
              <a:rPr lang="en-US" smtClean="0"/>
              <a:t>Click to add content</a:t>
            </a:r>
            <a:endParaRPr lang="en-US" dirty="0"/>
          </a:p>
        </p:txBody>
      </p:sp>
      <p:sp>
        <p:nvSpPr>
          <p:cNvPr id="11" name="Title 1"/>
          <p:cNvSpPr>
            <a:spLocks noGrp="1"/>
          </p:cNvSpPr>
          <p:nvPr>
            <p:ph type="title" hasCustomPrompt="1"/>
          </p:nvPr>
        </p:nvSpPr>
        <p:spPr>
          <a:xfrm>
            <a:off x="285750" y="257176"/>
            <a:ext cx="7258050" cy="576559"/>
          </a:xfrm>
        </p:spPr>
        <p:txBody>
          <a:bodyPr/>
          <a:lstStyle>
            <a:lvl1pPr>
              <a:defRPr b="1"/>
            </a:lvl1pPr>
          </a:lstStyle>
          <a:p>
            <a:r>
              <a:rPr lang="en-US" dirty="0" smtClean="0"/>
              <a:t>Click to add slide title</a:t>
            </a:r>
            <a:endParaRPr lang="en-US" dirty="0"/>
          </a:p>
        </p:txBody>
      </p:sp>
      <p:sp>
        <p:nvSpPr>
          <p:cNvPr id="17" name="Footer Placeholder 15"/>
          <p:cNvSpPr>
            <a:spLocks noGrp="1"/>
          </p:cNvSpPr>
          <p:nvPr>
            <p:ph type="ftr" sz="quarter" idx="10"/>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0" name="TextBox 9"/>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8" name="TextBox 1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9" name="Right Arrow 1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1" name="Rectangle 20"/>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olumn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28976" y="1410850"/>
            <a:ext cx="2686050" cy="320509"/>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3228975" y="1779551"/>
            <a:ext cx="2686050" cy="3278221"/>
          </a:xfrm>
        </p:spPr>
        <p:txBody>
          <a:bodyPr/>
          <a:lstStyle>
            <a:lvl1pPr marL="0" indent="0">
              <a:buFontTx/>
              <a:buNone/>
              <a:defRPr/>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6172200" y="1410850"/>
            <a:ext cx="2686050" cy="328005"/>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6172200" y="1786529"/>
            <a:ext cx="2686050" cy="3271243"/>
          </a:xfrm>
        </p:spPr>
        <p:txBody>
          <a:bodyPr/>
          <a:lstStyle>
            <a:lvl1pPr marL="0" indent="0">
              <a:buFontTx/>
              <a:buNone/>
              <a:defRPr/>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449671"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1" y="1410851"/>
            <a:ext cx="2686049" cy="328004"/>
          </a:xfrm>
        </p:spPr>
        <p:txBody>
          <a:bodyPr anchor="t">
            <a:noAutofit/>
          </a:bodyPr>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786529"/>
            <a:ext cx="2689797" cy="3271243"/>
          </a:xfrm>
        </p:spPr>
        <p:txBody>
          <a:bodyPr/>
          <a:lstStyle>
            <a:lvl1pPr marL="0" indent="0">
              <a:buFontTx/>
              <a:buNone/>
              <a:defRPr/>
            </a:lvl1pPr>
          </a:lstStyle>
          <a:p>
            <a:pPr lvl="0"/>
            <a:r>
              <a:rPr lang="en-US" dirty="0" smtClean="0"/>
              <a:t>Click to add content</a:t>
            </a:r>
            <a:endParaRPr lang="en-US" dirty="0"/>
          </a:p>
        </p:txBody>
      </p:sp>
      <p:sp>
        <p:nvSpPr>
          <p:cNvPr id="20" name="Footer Placeholder 15"/>
          <p:cNvSpPr>
            <a:spLocks noGrp="1"/>
          </p:cNvSpPr>
          <p:nvPr>
            <p:ph type="ftr" sz="quarter" idx="15"/>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2" name="TextBox 11"/>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1" name="TextBox 2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2" name="Right Arrow 2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4" name="Rectangle 23"/>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pos="7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column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491015" y="987595"/>
            <a:ext cx="193811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4" name="Content Placeholder 3"/>
          <p:cNvSpPr>
            <a:spLocks noGrp="1"/>
          </p:cNvSpPr>
          <p:nvPr>
            <p:ph sz="half" idx="2" hasCustomPrompt="1"/>
          </p:nvPr>
        </p:nvSpPr>
        <p:spPr>
          <a:xfrm>
            <a:off x="2491015" y="1351983"/>
            <a:ext cx="193811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5" name="Text Placeholder 4"/>
          <p:cNvSpPr>
            <a:spLocks noGrp="1"/>
          </p:cNvSpPr>
          <p:nvPr>
            <p:ph type="body" sz="quarter" idx="3" hasCustomPrompt="1"/>
          </p:nvPr>
        </p:nvSpPr>
        <p:spPr>
          <a:xfrm>
            <a:off x="4686300" y="987595"/>
            <a:ext cx="1943101"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6" name="Content Placeholder 5"/>
          <p:cNvSpPr>
            <a:spLocks noGrp="1"/>
          </p:cNvSpPr>
          <p:nvPr>
            <p:ph sz="quarter" idx="4" hasCustomPrompt="1"/>
          </p:nvPr>
        </p:nvSpPr>
        <p:spPr>
          <a:xfrm>
            <a:off x="4691290" y="1347220"/>
            <a:ext cx="1938111"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1" name="Title 1"/>
          <p:cNvSpPr>
            <a:spLocks noGrp="1"/>
          </p:cNvSpPr>
          <p:nvPr>
            <p:ph type="title" hasCustomPrompt="1"/>
          </p:nvPr>
        </p:nvSpPr>
        <p:spPr>
          <a:xfrm>
            <a:off x="285751" y="257176"/>
            <a:ext cx="7267575" cy="576559"/>
          </a:xfrm>
        </p:spPr>
        <p:txBody>
          <a:bodyPr/>
          <a:lstStyle>
            <a:lvl1pPr>
              <a:defRPr b="1"/>
            </a:lvl1pPr>
          </a:lstStyle>
          <a:p>
            <a:r>
              <a:rPr lang="en-US" dirty="0" smtClean="0"/>
              <a:t>Click to add slide title</a:t>
            </a:r>
            <a:endParaRPr lang="en-US" dirty="0"/>
          </a:p>
        </p:txBody>
      </p:sp>
      <p:sp>
        <p:nvSpPr>
          <p:cNvPr id="15" name="Text Placeholder 2"/>
          <p:cNvSpPr>
            <a:spLocks noGrp="1"/>
          </p:cNvSpPr>
          <p:nvPr>
            <p:ph type="body" idx="13" hasCustomPrompt="1"/>
          </p:nvPr>
        </p:nvSpPr>
        <p:spPr>
          <a:xfrm>
            <a:off x="285750" y="987595"/>
            <a:ext cx="1943100"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6" name="Content Placeholder 3"/>
          <p:cNvSpPr>
            <a:spLocks noGrp="1"/>
          </p:cNvSpPr>
          <p:nvPr>
            <p:ph sz="half" idx="14" hasCustomPrompt="1"/>
          </p:nvPr>
        </p:nvSpPr>
        <p:spPr>
          <a:xfrm>
            <a:off x="285751" y="1351983"/>
            <a:ext cx="1943100"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14" name="Text Placeholder 4"/>
          <p:cNvSpPr>
            <a:spLocks noGrp="1"/>
          </p:cNvSpPr>
          <p:nvPr>
            <p:ph type="body" sz="quarter" idx="15" hasCustomPrompt="1"/>
          </p:nvPr>
        </p:nvSpPr>
        <p:spPr>
          <a:xfrm>
            <a:off x="6901544" y="987595"/>
            <a:ext cx="1956707" cy="346530"/>
          </a:xfrm>
        </p:spPr>
        <p:txBody>
          <a:bodyPr anchor="t">
            <a:noAutofit/>
          </a:bodyPr>
          <a:lstStyle>
            <a:lvl1pPr marL="0" indent="0" algn="l">
              <a:buNone/>
              <a:defRPr sz="16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smtClean="0"/>
              <a:t>Click to add content title</a:t>
            </a:r>
          </a:p>
        </p:txBody>
      </p:sp>
      <p:sp>
        <p:nvSpPr>
          <p:cNvPr id="18" name="Content Placeholder 5"/>
          <p:cNvSpPr>
            <a:spLocks noGrp="1"/>
          </p:cNvSpPr>
          <p:nvPr>
            <p:ph sz="quarter" idx="16" hasCustomPrompt="1"/>
          </p:nvPr>
        </p:nvSpPr>
        <p:spPr>
          <a:xfrm>
            <a:off x="6886576" y="1347220"/>
            <a:ext cx="1971675" cy="3193397"/>
          </a:xfrm>
        </p:spPr>
        <p:txBody>
          <a:bodyPr>
            <a:normAutofit/>
          </a:bodyPr>
          <a:lstStyle>
            <a:lvl1pPr marL="0" indent="0">
              <a:buFontTx/>
              <a:buNone/>
              <a:defRPr sz="1600"/>
            </a:lvl1pPr>
          </a:lstStyle>
          <a:p>
            <a:pPr lvl="0"/>
            <a:r>
              <a:rPr lang="en-US" dirty="0" smtClean="0"/>
              <a:t>Click to add content</a:t>
            </a:r>
            <a:endParaRPr lang="en-US" dirty="0"/>
          </a:p>
        </p:txBody>
      </p:sp>
      <p:sp>
        <p:nvSpPr>
          <p:cNvPr id="20" name="Footer Placeholder 15"/>
          <p:cNvSpPr>
            <a:spLocks noGrp="1"/>
          </p:cNvSpPr>
          <p:nvPr>
            <p:ph type="ftr" sz="quarter" idx="17"/>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17" name="TextBox 1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25" name="TextBox 2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6" name="Right Arrow 2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28" name="Rectangle 27"/>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up into </a:t>
            </a:r>
            <a:r>
              <a:rPr lang="en-US" sz="1050" baseline="0" smtClean="0">
                <a:solidFill>
                  <a:schemeClr val="bg1"/>
                </a:solidFill>
                <a:latin typeface="Roboto Regular" charset="0"/>
              </a:rPr>
              <a:t>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792">
          <p15:clr>
            <a:srgbClr val="FBAE40"/>
          </p15:clr>
        </p15:guide>
        <p15:guide id="2" orient="horz" pos="33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Full Background Image">
    <p:spTree>
      <p:nvGrpSpPr>
        <p:cNvPr id="1" name=""/>
        <p:cNvGrpSpPr/>
        <p:nvPr/>
      </p:nvGrpSpPr>
      <p:grpSpPr>
        <a:xfrm>
          <a:off x="0" y="0"/>
          <a:ext cx="0" cy="0"/>
          <a:chOff x="0" y="0"/>
          <a:chExt cx="0" cy="0"/>
        </a:xfrm>
      </p:grpSpPr>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8" name="TextBox 7"/>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9" name="Right Arrow 8"/>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add slide title</a:t>
            </a:r>
            <a:endParaRPr lang="en-US" dirty="0"/>
          </a:p>
        </p:txBody>
      </p:sp>
      <p:sp>
        <p:nvSpPr>
          <p:cNvPr id="7"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5" name="TextBox 4"/>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_Divider">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8689" y="808162"/>
            <a:ext cx="6105525" cy="1627823"/>
          </a:xfrm>
        </p:spPr>
        <p:txBody>
          <a:bodyPr anchor="t">
            <a:noAutofit/>
          </a:bodyPr>
          <a:lstStyle>
            <a:lvl1pPr>
              <a:lnSpc>
                <a:spcPct val="100000"/>
              </a:lnSpc>
              <a:defRPr sz="10000" b="1" baseline="0">
                <a:solidFill>
                  <a:schemeClr val="bg1"/>
                </a:solidFill>
              </a:defRPr>
            </a:lvl1pPr>
          </a:lstStyle>
          <a:p>
            <a:r>
              <a:rPr lang="en-US" dirty="0" smtClean="0"/>
              <a:t>Click to add title</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45000"/>
          <a:stretch/>
        </p:blipFill>
        <p:spPr>
          <a:xfrm>
            <a:off x="2486026" y="2314575"/>
            <a:ext cx="4981598" cy="2828925"/>
          </a:xfrm>
          <a:prstGeom prst="rect">
            <a:avLst/>
          </a:prstGeom>
        </p:spPr>
      </p:pic>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TextBox 12"/>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1668557"/>
            <a:ext cx="9144000" cy="918863"/>
          </a:xfrm>
        </p:spPr>
        <p:txBody>
          <a:bodyPr anchor="t">
            <a:noAutofit/>
          </a:bodyPr>
          <a:lstStyle>
            <a:lvl1pPr algn="ctr">
              <a:defRPr sz="10000" b="1" baseline="0">
                <a:solidFill>
                  <a:schemeClr val="accent1"/>
                </a:solidFill>
              </a:defRPr>
            </a:lvl1pPr>
          </a:lstStyle>
          <a:p>
            <a:r>
              <a:rPr lang="en-US" dirty="0" smtClean="0"/>
              <a:t>Click to add title</a:t>
            </a:r>
            <a:endParaRPr lang="en-US" dirty="0"/>
          </a:p>
        </p:txBody>
      </p:sp>
      <p:sp>
        <p:nvSpPr>
          <p:cNvPr id="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5" name="TextBox 4"/>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196" y="1265603"/>
            <a:ext cx="5348930" cy="920956"/>
          </a:xfrm>
        </p:spPr>
        <p:txBody>
          <a:bodyPr anchor="b">
            <a:noAutofit/>
          </a:bodyPr>
          <a:lstStyle>
            <a:lvl1pPr algn="l">
              <a:lnSpc>
                <a:spcPct val="100000"/>
              </a:lnSpc>
              <a:defRPr sz="4000" b="1">
                <a:solidFill>
                  <a:schemeClr val="accent1"/>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368196" y="2199549"/>
            <a:ext cx="4308735" cy="1004138"/>
          </a:xfrm>
        </p:spPr>
        <p:txBody>
          <a:bodyPr>
            <a:normAutofit/>
          </a:bodyPr>
          <a:lstStyle>
            <a:lvl1pPr marL="0" indent="0" algn="l">
              <a:buNone/>
              <a:defRPr sz="1800" b="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2" name="Date Placeholder 3"/>
          <p:cNvSpPr>
            <a:spLocks noGrp="1"/>
          </p:cNvSpPr>
          <p:nvPr>
            <p:ph type="dt" sz="half" idx="11"/>
          </p:nvPr>
        </p:nvSpPr>
        <p:spPr>
          <a:xfrm>
            <a:off x="7305452" y="4780122"/>
            <a:ext cx="1552799" cy="273844"/>
          </a:xfrm>
          <a:prstGeom prst="rect">
            <a:avLst/>
          </a:prstGeom>
        </p:spPr>
        <p:txBody>
          <a:bodyPr/>
          <a:lstStyle>
            <a:lvl1pPr algn="l">
              <a:defRPr sz="1050" b="0" i="0">
                <a:solidFill>
                  <a:schemeClr val="bg1"/>
                </a:solidFill>
                <a:latin typeface="Roboto Regular" charset="0"/>
              </a:defRPr>
            </a:lvl1pPr>
          </a:lstStyle>
          <a:p>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1" name="TextBox 10"/>
          <p:cNvSpPr txBox="1"/>
          <p:nvPr/>
        </p:nvSpPr>
        <p:spPr>
          <a:xfrm>
            <a:off x="6414435" y="5385547"/>
            <a:ext cx="2803525"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a:t>
            </a:r>
            <a:r>
              <a:rPr lang="en-US" sz="1050" b="0" i="0" baseline="0" dirty="0" smtClean="0">
                <a:latin typeface="Roboto Regular" charset="0"/>
              </a:rPr>
              <a:t>Right click and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“Images/Covers” folder included with this template &amp; select an image to replace the current with</a:t>
            </a:r>
            <a:endParaRPr lang="en-US" sz="1050" b="0" i="0" dirty="0">
              <a:latin typeface="Roboto Regular" charset="0"/>
            </a:endParaRPr>
          </a:p>
        </p:txBody>
      </p:sp>
      <p:sp>
        <p:nvSpPr>
          <p:cNvPr id="13" name="Right Arrow 12"/>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61743" y="4780123"/>
            <a:ext cx="243710" cy="252337"/>
          </a:xfrm>
          <a:prstGeom prst="rect">
            <a:avLst/>
          </a:prstGeom>
        </p:spPr>
      </p:pic>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grpSp>
        <p:nvGrpSpPr>
          <p:cNvPr id="29" name="Group 28"/>
          <p:cNvGrpSpPr/>
          <p:nvPr userDrawn="1"/>
        </p:nvGrpSpPr>
        <p:grpSpPr>
          <a:xfrm>
            <a:off x="9228725" y="4553124"/>
            <a:ext cx="2307772" cy="748103"/>
            <a:chOff x="12201526" y="6147058"/>
            <a:chExt cx="3077029" cy="747486"/>
          </a:xfrm>
        </p:grpSpPr>
        <p:sp>
          <p:nvSpPr>
            <p:cNvPr id="30" name="Rectangle 29"/>
            <p:cNvSpPr/>
            <p:nvPr/>
          </p:nvSpPr>
          <p:spPr>
            <a:xfrm>
              <a:off x="12201526" y="6147058"/>
              <a:ext cx="3077029" cy="7474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50" dirty="0">
                <a:solidFill>
                  <a:schemeClr val="bg1"/>
                </a:solidFill>
                <a:latin typeface="Roboto Regular" charset="0"/>
              </a:endParaRPr>
            </a:p>
          </p:txBody>
        </p:sp>
        <p:sp>
          <p:nvSpPr>
            <p:cNvPr id="31" name="TextBox 30"/>
            <p:cNvSpPr txBox="1"/>
            <p:nvPr/>
          </p:nvSpPr>
          <p:spPr>
            <a:xfrm>
              <a:off x="12649201" y="6268814"/>
              <a:ext cx="2548189" cy="599669"/>
            </a:xfrm>
            <a:prstGeom prst="rect">
              <a:avLst/>
            </a:prstGeom>
            <a:noFill/>
          </p:spPr>
          <p:txBody>
            <a:bodyPr wrap="square" rtlCol="0">
              <a:spAutoFit/>
            </a:bodyPr>
            <a:lstStyle/>
            <a:p>
              <a:r>
                <a:rPr lang="en-US" sz="825" dirty="0">
                  <a:solidFill>
                    <a:schemeClr val="bg1"/>
                  </a:solidFill>
                  <a:latin typeface="Roboto Regular" charset="0"/>
                </a:rPr>
                <a:t>*Note: you can change the </a:t>
              </a:r>
              <a:r>
                <a:rPr lang="en-US" sz="825" dirty="0">
                  <a:solidFill>
                    <a:schemeClr val="bg1"/>
                  </a:solidFill>
                </a:rPr>
                <a:t>color of the date to white or black depending on the image background chosen from “Images/Covers”</a:t>
              </a:r>
              <a:endParaRPr lang="en-US" sz="825" dirty="0">
                <a:solidFill>
                  <a:schemeClr val="bg1"/>
                </a:solidFill>
                <a:latin typeface="Roboto Regular" charset="0"/>
              </a:endParaRPr>
            </a:p>
          </p:txBody>
        </p:sp>
        <p:sp>
          <p:nvSpPr>
            <p:cNvPr id="32" name="Isosceles Triangle 12"/>
            <p:cNvSpPr/>
            <p:nvPr/>
          </p:nvSpPr>
          <p:spPr>
            <a:xfrm rot="16200000">
              <a:off x="12330318" y="6373584"/>
              <a:ext cx="256764" cy="2213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Roboto Regular" charset="0"/>
              </a:endParaRPr>
            </a:p>
          </p:txBody>
        </p:sp>
      </p:grpSp>
      <p:sp>
        <p:nvSpPr>
          <p:cNvPr id="5" name="Text Placeholder 4"/>
          <p:cNvSpPr>
            <a:spLocks noGrp="1"/>
          </p:cNvSpPr>
          <p:nvPr>
            <p:ph type="body" sz="quarter" idx="12" hasCustomPrompt="1"/>
          </p:nvPr>
        </p:nvSpPr>
        <p:spPr>
          <a:xfrm>
            <a:off x="382588" y="4031598"/>
            <a:ext cx="1889125" cy="495300"/>
          </a:xfrm>
        </p:spPr>
        <p:txBody>
          <a:bodyPr>
            <a:normAutofit/>
          </a:bodyPr>
          <a:lstStyle>
            <a:lvl1pPr marL="0" indent="0">
              <a:buNone/>
              <a:defRPr sz="1200"/>
            </a:lvl1pPr>
          </a:lstStyle>
          <a:p>
            <a:pPr lvl="0"/>
            <a:r>
              <a:rPr lang="en-US" dirty="0" smtClean="0"/>
              <a:t>Click to add hashtag</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vider_White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p:cNvSpPr txBox="1"/>
          <p:nvPr/>
        </p:nvSpPr>
        <p:spPr>
          <a:xfrm>
            <a:off x="1432300" y="5385547"/>
            <a:ext cx="3344239" cy="1061829"/>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14" name="Right Arrow 13"/>
          <p:cNvSpPr/>
          <p:nvPr/>
        </p:nvSpPr>
        <p:spPr>
          <a:xfrm rot="16200000">
            <a:off x="487900"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9" name="Title 1"/>
          <p:cNvSpPr>
            <a:spLocks noGrp="1"/>
          </p:cNvSpPr>
          <p:nvPr>
            <p:ph type="ctrTitle" hasCustomPrompt="1"/>
          </p:nvPr>
        </p:nvSpPr>
        <p:spPr>
          <a:xfrm>
            <a:off x="5915026" y="3054909"/>
            <a:ext cx="2943225" cy="830799"/>
          </a:xfrm>
        </p:spPr>
        <p:txBody>
          <a:bodyPr anchor="b">
            <a:noAutofit/>
          </a:bodyPr>
          <a:lstStyle>
            <a:lvl1pPr algn="l">
              <a:defRPr sz="3000" b="1" baseline="0">
                <a:solidFill>
                  <a:schemeClr val="tx1"/>
                </a:solidFill>
              </a:defRPr>
            </a:lvl1pPr>
          </a:lstStyle>
          <a:p>
            <a:r>
              <a:rPr lang="en-US" dirty="0" smtClean="0"/>
              <a:t>Click to add divider title</a:t>
            </a:r>
            <a:endParaRPr lang="en-US" dirty="0"/>
          </a:p>
        </p:txBody>
      </p:sp>
      <p:sp>
        <p:nvSpPr>
          <p:cNvPr id="20" name="Subtitle 2"/>
          <p:cNvSpPr>
            <a:spLocks noGrp="1"/>
          </p:cNvSpPr>
          <p:nvPr>
            <p:ph type="subTitle" idx="1" hasCustomPrompt="1"/>
          </p:nvPr>
        </p:nvSpPr>
        <p:spPr>
          <a:xfrm>
            <a:off x="5915026" y="3881904"/>
            <a:ext cx="2940798" cy="422201"/>
          </a:xfrm>
        </p:spPr>
        <p:txBody>
          <a:bodyPr>
            <a:noAutofit/>
          </a:bodyPr>
          <a:lstStyle>
            <a:lvl1pPr marL="0" indent="0" algn="l">
              <a:buNone/>
              <a:defRPr sz="1800" b="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add subtitle</a:t>
            </a:r>
            <a:endParaRPr lang="en-US" dirty="0"/>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sp>
        <p:nvSpPr>
          <p:cNvPr id="7" name="TextBox 6"/>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3" name="TextBox 12"/>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5" name="Right Arrow 1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 presetClass="entr" presetSubtype="8" decel="5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9560"/>
            <a:ext cx="7334250" cy="576559"/>
          </a:xfrm>
        </p:spPr>
        <p:txBody>
          <a:bodyPr/>
          <a:lstStyle>
            <a:lvl1pPr>
              <a:defRPr b="1" baseline="0"/>
            </a:lvl1pPr>
          </a:lstStyle>
          <a:p>
            <a:r>
              <a:rPr lang="en-US" dirty="0" smtClean="0"/>
              <a:t>Click to add slide title</a:t>
            </a:r>
            <a:endParaRPr lang="en-US" dirty="0"/>
          </a:p>
        </p:txBody>
      </p:sp>
      <p:sp>
        <p:nvSpPr>
          <p:cNvPr id="7" name="Text Placeholder 6"/>
          <p:cNvSpPr>
            <a:spLocks noGrp="1"/>
          </p:cNvSpPr>
          <p:nvPr>
            <p:ph type="body" sz="quarter" idx="13" hasCustomPrompt="1"/>
          </p:nvPr>
        </p:nvSpPr>
        <p:spPr>
          <a:xfrm>
            <a:off x="285751" y="1278388"/>
            <a:ext cx="1943100" cy="3322187"/>
          </a:xfrm>
        </p:spPr>
        <p:txBody>
          <a:bodyPr>
            <a:noAutofit/>
          </a:bodyPr>
          <a:lstStyle>
            <a:lvl1pPr marL="0" indent="0" algn="r">
              <a:spcBef>
                <a:spcPts val="0"/>
              </a:spcBef>
              <a:buNone/>
              <a:defRPr lang="en-US" sz="1800" b="1" dirty="0">
                <a:solidFill>
                  <a:schemeClr val="accent1"/>
                </a:solidFill>
              </a:defRPr>
            </a:lvl1pPr>
          </a:lstStyle>
          <a:p>
            <a:pPr lvl="0"/>
            <a:r>
              <a:rPr lang="en-US" dirty="0" smtClean="0"/>
              <a:t>Click to table title</a:t>
            </a:r>
          </a:p>
        </p:txBody>
      </p:sp>
      <p:sp>
        <p:nvSpPr>
          <p:cNvPr id="11"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dirty="0" smtClean="0"/>
              <a:t>© 2016 </a:t>
            </a:r>
            <a:r>
              <a:rPr lang="en-US" dirty="0" err="1" smtClean="0"/>
              <a:t>Axway</a:t>
            </a:r>
            <a:r>
              <a:rPr lang="en-US" dirty="0" smtClean="0"/>
              <a:t>  |  CONFIDENTIAL</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9" name="TextBox 8"/>
          <p:cNvSpPr txBox="1"/>
          <p:nvPr/>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5" name="Table Placeholder 4"/>
          <p:cNvSpPr>
            <a:spLocks noGrp="1"/>
          </p:cNvSpPr>
          <p:nvPr>
            <p:ph type="tbl" sz="quarter" idx="14" hasCustomPrompt="1"/>
          </p:nvPr>
        </p:nvSpPr>
        <p:spPr>
          <a:xfrm>
            <a:off x="2486025" y="1273517"/>
            <a:ext cx="6372225" cy="3327057"/>
          </a:xfrm>
        </p:spPr>
        <p:txBody>
          <a:bodyPr/>
          <a:lstStyle>
            <a:lvl1pPr marL="0" indent="0">
              <a:buNone/>
              <a:defRPr baseline="0"/>
            </a:lvl1pPr>
          </a:lstStyle>
          <a:p>
            <a:r>
              <a:rPr lang="en-US" dirty="0" smtClean="0"/>
              <a:t>Click table icon to customize table</a:t>
            </a:r>
            <a:endParaRPr lang="en-US" dirty="0"/>
          </a:p>
        </p:txBody>
      </p:sp>
      <p:sp>
        <p:nvSpPr>
          <p:cNvPr id="24" name="TextBox 23"/>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25" name="Right Arrow 24"/>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4" name="Rectangle 13"/>
          <p:cNvSpPr/>
          <p:nvPr userDrawn="1"/>
        </p:nvSpPr>
        <p:spPr>
          <a:xfrm>
            <a:off x="9315674" y="-1019332"/>
            <a:ext cx="2307772" cy="8002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When adding a</a:t>
            </a:r>
            <a:r>
              <a:rPr lang="en-US" sz="1050" baseline="0" dirty="0" smtClean="0">
                <a:solidFill>
                  <a:schemeClr val="bg1"/>
                </a:solidFill>
                <a:latin typeface="Roboto Regular" charset="0"/>
              </a:rPr>
              <a:t> new agenda slide from the template:</a:t>
            </a:r>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Click on </a:t>
            </a:r>
            <a:r>
              <a:rPr lang="en-US" sz="1050" dirty="0">
                <a:solidFill>
                  <a:schemeClr val="bg1"/>
                </a:solidFill>
                <a:latin typeface="Roboto Regular" charset="0"/>
              </a:rPr>
              <a:t>the table </a:t>
            </a:r>
            <a:r>
              <a:rPr lang="en-US" sz="1050" dirty="0" smtClean="0">
                <a:solidFill>
                  <a:schemeClr val="bg1"/>
                </a:solidFill>
                <a:latin typeface="Roboto Regular" charset="0"/>
              </a:rPr>
              <a:t>icon</a:t>
            </a:r>
            <a:r>
              <a:rPr lang="en-US" sz="1050" baseline="0" dirty="0" smtClean="0">
                <a:solidFill>
                  <a:schemeClr val="bg1"/>
                </a:solidFill>
                <a:latin typeface="Roboto Regular" charset="0"/>
              </a:rPr>
              <a:t> </a:t>
            </a:r>
            <a:r>
              <a:rPr lang="en-US" sz="1050" dirty="0" smtClean="0">
                <a:solidFill>
                  <a:schemeClr val="bg1"/>
                </a:solidFill>
                <a:latin typeface="Roboto Regular" charset="0"/>
              </a:rPr>
              <a:t>to enter the number of</a:t>
            </a:r>
            <a:r>
              <a:rPr lang="en-US" sz="1050" baseline="0" dirty="0" smtClean="0">
                <a:solidFill>
                  <a:schemeClr val="bg1"/>
                </a:solidFill>
                <a:latin typeface="Roboto Regular" charset="0"/>
              </a:rPr>
              <a:t> columns and rows. </a:t>
            </a:r>
          </a:p>
          <a:p>
            <a:r>
              <a:rPr lang="en-US" sz="1050" i="1" baseline="0" dirty="0" smtClean="0">
                <a:solidFill>
                  <a:schemeClr val="bg1"/>
                </a:solidFill>
                <a:latin typeface="Roboto Regular" charset="0"/>
              </a:rPr>
              <a:t>(If you are using the example slide, you will need to delete the example table to see the table icon)</a:t>
            </a:r>
            <a:endParaRPr lang="en-US" sz="1050" i="1"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To style the grid</a:t>
            </a:r>
            <a:r>
              <a:rPr lang="en-US" sz="1050" baseline="0" dirty="0" smtClean="0">
                <a:solidFill>
                  <a:schemeClr val="bg1"/>
                </a:solidFill>
                <a:latin typeface="Roboto Regular" charset="0"/>
              </a:rPr>
              <a:t> properly, select the Table Design Tab and select the first option for “Best Match for Theme”   </a:t>
            </a: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baseline="0" dirty="0" smtClean="0">
              <a:solidFill>
                <a:schemeClr val="bg1"/>
              </a:solidFill>
              <a:latin typeface="Roboto Regular" charset="0"/>
            </a:endParaRPr>
          </a:p>
          <a:p>
            <a:endParaRPr lang="en-US" sz="1050" dirty="0" smtClean="0">
              <a:solidFill>
                <a:schemeClr val="bg1"/>
              </a:solidFill>
              <a:latin typeface="Roboto Regular" charset="0"/>
            </a:endParaRPr>
          </a:p>
          <a:p>
            <a:endParaRPr lang="en-US" sz="1050" dirty="0" smtClean="0">
              <a:solidFill>
                <a:schemeClr val="bg1"/>
              </a:solidFill>
              <a:latin typeface="Roboto Regular" charset="0"/>
            </a:endParaRPr>
          </a:p>
          <a:p>
            <a:r>
              <a:rPr lang="en-US" sz="1050" dirty="0" smtClean="0">
                <a:solidFill>
                  <a:schemeClr val="bg1"/>
                </a:solidFill>
                <a:latin typeface="Roboto Regular" charset="0"/>
              </a:rPr>
              <a:t>Then click</a:t>
            </a:r>
            <a:r>
              <a:rPr lang="en-US" sz="1050" baseline="0" dirty="0" smtClean="0">
                <a:solidFill>
                  <a:schemeClr val="bg1"/>
                </a:solidFill>
                <a:latin typeface="Roboto Regular" charset="0"/>
              </a:rPr>
              <a:t> on Borders and select “Inside Horizontal Border” which will automatically select “Inside Borders” </a:t>
            </a:r>
            <a:endParaRPr lang="en-US" sz="1050" dirty="0">
              <a:solidFill>
                <a:schemeClr val="bg1"/>
              </a:solidFill>
              <a:latin typeface="Roboto Regular" charset="0"/>
            </a:endParaRPr>
          </a:p>
          <a:p>
            <a:endParaRPr lang="en-US" sz="1050" dirty="0">
              <a:solidFill>
                <a:schemeClr val="bg1"/>
              </a:solidFill>
              <a:latin typeface="Roboto Regular"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0288" y="422888"/>
            <a:ext cx="1552337" cy="1074695"/>
          </a:xfrm>
          <a:prstGeom prst="rect">
            <a:avLst/>
          </a:prstGeom>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96215" y="2455666"/>
            <a:ext cx="2475840" cy="939112"/>
          </a:xfrm>
          <a:prstGeom prst="rect">
            <a:avLst/>
          </a:prstGeom>
        </p:spPr>
      </p:pic>
      <p:pic>
        <p:nvPicPr>
          <p:cNvPr id="19" name="Picture 18"/>
          <p:cNvPicPr>
            <a:picLocks noChangeAspect="1"/>
          </p:cNvPicPr>
          <p:nvPr userDrawn="1"/>
        </p:nvPicPr>
        <p:blipFill rotWithShape="1">
          <a:blip r:embed="rId6">
            <a:extLst>
              <a:ext uri="{28A0092B-C50C-407E-A947-70E740481C1C}">
                <a14:useLocalDpi xmlns:a14="http://schemas.microsoft.com/office/drawing/2010/main" val="0"/>
              </a:ext>
            </a:extLst>
          </a:blip>
          <a:srcRect l="9959" t="4471" r="10991" b="3037"/>
          <a:stretch/>
        </p:blipFill>
        <p:spPr>
          <a:xfrm>
            <a:off x="9496769" y="4406069"/>
            <a:ext cx="1596453" cy="25108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57175"/>
            <a:ext cx="6343650" cy="499222"/>
          </a:xfrm>
        </p:spPr>
        <p:txBody>
          <a:bodyPr/>
          <a:lstStyle>
            <a:lvl1pPr algn="l">
              <a:defRPr b="1">
                <a:solidFill>
                  <a:schemeClr val="bg1"/>
                </a:solidFill>
              </a:defRPr>
            </a:lvl1pPr>
          </a:lstStyle>
          <a:p>
            <a:r>
              <a:rPr lang="en-US" dirty="0" smtClean="0"/>
              <a:t>Click to add slide title</a:t>
            </a:r>
            <a:endParaRPr lang="en-US" dirty="0"/>
          </a:p>
        </p:txBody>
      </p:sp>
      <p:sp>
        <p:nvSpPr>
          <p:cNvPr id="5" name="TextBox 4"/>
          <p:cNvSpPr txBox="1"/>
          <p:nvPr/>
        </p:nvSpPr>
        <p:spPr>
          <a:xfrm>
            <a:off x="6414435" y="5385548"/>
            <a:ext cx="3297976" cy="1223412"/>
          </a:xfrm>
          <a:prstGeom prst="rect">
            <a:avLst/>
          </a:prstGeom>
          <a:noFill/>
        </p:spPr>
        <p:txBody>
          <a:bodyPr wrap="square" rtlCol="0">
            <a:spAutoFit/>
          </a:bodyPr>
          <a:lstStyle/>
          <a:p>
            <a:pPr marL="214308" indent="-214308">
              <a:lnSpc>
                <a:spcPct val="100000"/>
              </a:lnSpc>
              <a:buFont typeface="Arial" charset="0"/>
              <a:buChar char="•"/>
            </a:pPr>
            <a:r>
              <a:rPr lang="en-US" sz="1050" b="0" i="0" dirty="0" smtClean="0">
                <a:latin typeface="Roboto Regular" charset="0"/>
              </a:rPr>
              <a:t>To change this background…Go to Slide Master and </a:t>
            </a:r>
            <a:r>
              <a:rPr lang="en-US" sz="1050" b="0" i="0" baseline="0" dirty="0" smtClean="0">
                <a:latin typeface="Roboto Regular" charset="0"/>
              </a:rPr>
              <a:t>Right click then select “Format Background”</a:t>
            </a:r>
            <a:br>
              <a:rPr lang="en-US" sz="1050" b="0" i="0" baseline="0" dirty="0" smtClean="0">
                <a:latin typeface="Roboto Regular" charset="0"/>
              </a:rPr>
            </a:br>
            <a:endParaRPr lang="en-US" sz="1050" b="0" i="0" baseline="0" dirty="0" smtClean="0">
              <a:latin typeface="Roboto Regular" charset="0"/>
            </a:endParaRPr>
          </a:p>
          <a:p>
            <a:pPr marL="214308" indent="-214308">
              <a:buFont typeface="Arial" charset="0"/>
              <a:buChar char="•"/>
            </a:pPr>
            <a:r>
              <a:rPr lang="en-US" sz="1050" b="0" i="0" baseline="0" dirty="0" smtClean="0">
                <a:latin typeface="Roboto Regular" charset="0"/>
              </a:rPr>
              <a:t>Navigate to “Images/Dividers” folder included with this template &amp; select an image as replacement</a:t>
            </a:r>
            <a:endParaRPr lang="en-US" sz="1050" b="0" i="0" dirty="0">
              <a:latin typeface="Roboto Regular" charset="0"/>
            </a:endParaRPr>
          </a:p>
        </p:txBody>
      </p:sp>
      <p:sp>
        <p:nvSpPr>
          <p:cNvPr id="6" name="Right Arrow 5"/>
          <p:cNvSpPr/>
          <p:nvPr/>
        </p:nvSpPr>
        <p:spPr>
          <a:xfrm rot="16200000">
            <a:off x="5470036" y="5631860"/>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9"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sp>
        <p:nvSpPr>
          <p:cNvPr id="7" name="TextBox 6"/>
          <p:cNvSpPr txBox="1"/>
          <p:nvPr/>
        </p:nvSpPr>
        <p:spPr>
          <a:xfrm>
            <a:off x="8678801"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15" name="TextBox 14"/>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6" name="Right Arrow 15"/>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1" y="259559"/>
            <a:ext cx="7134225" cy="547266"/>
          </a:xfrm>
          <a:ln>
            <a:solidFill>
              <a:schemeClr val="bg1"/>
            </a:solidFill>
          </a:ln>
        </p:spPr>
        <p:txBody>
          <a:bodyPr anchor="t"/>
          <a:lstStyle>
            <a:lvl1pPr>
              <a:defRPr b="1"/>
            </a:lvl1pPr>
          </a:lstStyle>
          <a:p>
            <a:r>
              <a:rPr lang="en-US" dirty="0" smtClean="0"/>
              <a:t>Click to add slide title</a:t>
            </a:r>
            <a:endParaRPr lang="en-US" dirty="0"/>
          </a:p>
        </p:txBody>
      </p:sp>
      <p:sp>
        <p:nvSpPr>
          <p:cNvPr id="3" name="Content Placeholder 2"/>
          <p:cNvSpPr>
            <a:spLocks noGrp="1"/>
          </p:cNvSpPr>
          <p:nvPr>
            <p:ph idx="1" hasCustomPrompt="1"/>
          </p:nvPr>
        </p:nvSpPr>
        <p:spPr/>
        <p:txBody>
          <a:bodyPr/>
          <a:lstStyle>
            <a:lvl1pPr marL="0" indent="0">
              <a:buNone/>
              <a:defRPr/>
            </a:lvl1pPr>
            <a:lvl2pPr marL="342891" indent="0">
              <a:buNone/>
              <a:defRPr/>
            </a:lvl2pPr>
            <a:lvl3pPr marL="685782" indent="0">
              <a:buNone/>
              <a:defRPr/>
            </a:lvl3pPr>
            <a:lvl4pPr marL="1028674" indent="0">
              <a:buNone/>
              <a:defRPr/>
            </a:lvl4pPr>
            <a:lvl5pPr marL="1371566" indent="0">
              <a:buNone/>
              <a:defRPr/>
            </a:lvl5pPr>
          </a:lstStyle>
          <a:p>
            <a:pPr lvl="0"/>
            <a:r>
              <a:rPr lang="en-US" dirty="0" smtClean="0"/>
              <a:t>Click to add content</a:t>
            </a:r>
            <a:endParaRPr lang="en-US" dirty="0"/>
          </a:p>
        </p:txBody>
      </p:sp>
      <p:sp>
        <p:nvSpPr>
          <p:cNvPr id="12"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lgn="r"/>
            <a:r>
              <a:rPr lang="en-US" smtClean="0"/>
              <a:t>© 2016 Axway  |  CONFIDENTIAL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9681" y="4567255"/>
            <a:ext cx="975766" cy="436598"/>
          </a:xfrm>
          <a:prstGeom prst="rect">
            <a:avLst/>
          </a:prstGeom>
        </p:spPr>
      </p:pic>
      <p:sp>
        <p:nvSpPr>
          <p:cNvPr id="8" name="TextBox 7"/>
          <p:cNvSpPr txBox="1"/>
          <p:nvPr userDrawn="1"/>
        </p:nvSpPr>
        <p:spPr>
          <a:xfrm>
            <a:off x="8677898" y="4772834"/>
            <a:ext cx="371475" cy="230832"/>
          </a:xfrm>
          <a:prstGeom prst="rect">
            <a:avLst/>
          </a:prstGeom>
          <a:noFill/>
        </p:spPr>
        <p:txBody>
          <a:bodyPr wrap="square" rtlCol="0" anchor="ctr">
            <a:spAutoFit/>
          </a:bodyPr>
          <a:lstStyle/>
          <a:p>
            <a:pPr algn="ctr"/>
            <a:fld id="{4A48367D-02F4-D54D-B033-A4AA430CFB02}" type="slidenum">
              <a:rPr lang="en-US" sz="900" smtClean="0">
                <a:latin typeface="+mj-lt"/>
              </a:rPr>
              <a:pPr algn="ctr"/>
              <a:t>‹#›</a:t>
            </a:fld>
            <a:endParaRPr lang="en-US" sz="900" dirty="0">
              <a:latin typeface="+mj-lt"/>
            </a:endParaRPr>
          </a:p>
        </p:txBody>
      </p:sp>
      <p:sp>
        <p:nvSpPr>
          <p:cNvPr id="10" name="TextBox 9"/>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1" name="Right Arrow 10"/>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Rectangle 12"/>
          <p:cNvSpPr/>
          <p:nvPr userDrawn="1"/>
        </p:nvSpPr>
        <p:spPr>
          <a:xfrm>
            <a:off x="9260480" y="1647566"/>
            <a:ext cx="2307772" cy="749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bg1"/>
                </a:solidFill>
                <a:latin typeface="Roboto Regular" charset="0"/>
              </a:rPr>
              <a:t>Please do not exceed more</a:t>
            </a:r>
            <a:r>
              <a:rPr lang="en-US" sz="1050" baseline="0" dirty="0" smtClean="0">
                <a:solidFill>
                  <a:schemeClr val="bg1"/>
                </a:solidFill>
                <a:latin typeface="Roboto Regular" charset="0"/>
              </a:rPr>
              <a:t> than 120 words on one slide. If you have over 120 words, please break the content into multiple slides.</a:t>
            </a:r>
            <a:endParaRPr lang="en-US" sz="1050" dirty="0">
              <a:solidFill>
                <a:schemeClr val="bg1"/>
              </a:solidFill>
              <a:latin typeface="Roboto Regular" charset="0"/>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meline_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a:hlinkClick r:id="" action="ppaction://noaction"/>
          </p:cNvPr>
          <p:cNvSpPr/>
          <p:nvPr/>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10" name="Straight Connector 9"/>
          <p:cNvCxnSpPr/>
          <p:nvPr/>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5" name="TextBox 4"/>
          <p:cNvSpPr txBox="1"/>
          <p:nvPr/>
        </p:nvSpPr>
        <p:spPr>
          <a:xfrm>
            <a:off x="8674868" y="4773623"/>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sp>
        <p:nvSpPr>
          <p:cNvPr id="6" name="Oval 5">
            <a:hlinkClick r:id="" action="ppaction://noaction"/>
          </p:cNvPr>
          <p:cNvSpPr/>
          <p:nvPr userDrawn="1"/>
        </p:nvSpPr>
        <p:spPr>
          <a:xfrm>
            <a:off x="4368167" y="2847857"/>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cxnSp>
        <p:nvCxnSpPr>
          <p:cNvPr id="7" name="Straight Connector 6"/>
          <p:cNvCxnSpPr/>
          <p:nvPr userDrawn="1"/>
        </p:nvCxnSpPr>
        <p:spPr>
          <a:xfrm flipH="1" flipV="1">
            <a:off x="4572002" y="3268981"/>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2" name="Right Arrow 11"/>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4" name="Title 1"/>
          <p:cNvSpPr>
            <a:spLocks noGrp="1"/>
          </p:cNvSpPr>
          <p:nvPr>
            <p:ph type="title" hasCustomPrompt="1"/>
          </p:nvPr>
        </p:nvSpPr>
        <p:spPr>
          <a:xfrm>
            <a:off x="0" y="414571"/>
            <a:ext cx="9144000" cy="499828"/>
          </a:xfrm>
        </p:spPr>
        <p:txBody>
          <a:bodyPr/>
          <a:lstStyle>
            <a:lvl1pPr algn="ctr">
              <a:defRPr b="1">
                <a:solidFill>
                  <a:schemeClr val="bg1"/>
                </a:solidFill>
              </a:defRPr>
            </a:lvl1pPr>
          </a:lstStyle>
          <a:p>
            <a:r>
              <a:rPr lang="en-US" dirty="0" smtClean="0"/>
              <a:t>Click to add slide title</a:t>
            </a:r>
            <a:endParaRPr lang="en-US" dirty="0"/>
          </a:p>
        </p:txBody>
      </p:sp>
      <p:sp>
        <p:nvSpPr>
          <p:cNvPr id="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5"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17"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18"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1"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 calcmode="lin" valueType="num">
                                      <p:cBhvr additive="base">
                                        <p:cTn id="1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1" nodeType="with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1" build="p">
        <p:tmplLst>
          <p:tmpl lvl="1">
            <p:tnLst>
              <p:par>
                <p:cTn presetID="2" presetClass="entr" presetSubtype="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1"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meline_Middle">
    <p:bg>
      <p:bgPr>
        <a:blipFill>
          <a:blip r:embed="rId2"/>
          <a:stretch>
            <a:fillRect/>
          </a:stretch>
        </a:blipFill>
        <a:effectLst/>
      </p:bgPr>
    </p:bg>
    <p:spTree>
      <p:nvGrpSpPr>
        <p:cNvPr id="1" name=""/>
        <p:cNvGrpSpPr/>
        <p:nvPr/>
      </p:nvGrpSpPr>
      <p:grpSpPr>
        <a:xfrm>
          <a:off x="0" y="0"/>
          <a:ext cx="0" cy="0"/>
          <a:chOff x="0" y="0"/>
          <a:chExt cx="0" cy="0"/>
        </a:xfrm>
      </p:grpSpPr>
      <p:cxnSp>
        <p:nvCxnSpPr>
          <p:cNvPr id="19" name="Straight Connector 18"/>
          <p:cNvCxnSpPr>
            <a:endCxn id="12" idx="4"/>
          </p:cNvCxnSpPr>
          <p:nvPr/>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a:stCxn id="12" idx="0"/>
          </p:cNvCxnSpPr>
          <p:nvPr/>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Oval 11">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6"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latin typeface="Roboto"/>
              </a:rPr>
              <a:t>© 2016 Axway  |  CONFIDENTIAL</a:t>
            </a:r>
            <a:endParaRPr lang="en-US" dirty="0">
              <a:latin typeface="Roboto"/>
            </a:endParaRPr>
          </a:p>
        </p:txBody>
      </p:sp>
      <p:sp>
        <p:nvSpPr>
          <p:cNvPr id="6" name="TextBox 5"/>
          <p:cNvSpPr txBox="1"/>
          <p:nvPr/>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cxnSp>
        <p:nvCxnSpPr>
          <p:cNvPr id="7" name="Straight Connector 6"/>
          <p:cNvCxnSpPr>
            <a:endCxn id="12" idx="4"/>
          </p:cNvCxnSpPr>
          <p:nvPr userDrawn="1"/>
        </p:nvCxnSpPr>
        <p:spPr>
          <a:xfrm flipH="1" flipV="1">
            <a:off x="4572001" y="2894647"/>
            <a:ext cx="2" cy="224885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a:stCxn id="12" idx="0"/>
          </p:cNvCxnSpPr>
          <p:nvPr userDrawn="1"/>
        </p:nvCxnSpPr>
        <p:spPr>
          <a:xfrm flipV="1">
            <a:off x="4572001" y="2"/>
            <a:ext cx="1" cy="248697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9" name="Oval 8">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1" name="TextBox 10"/>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3" name="Right Arrow 12"/>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18"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0"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1"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2"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meline_End">
    <p:bg>
      <p:bgPr>
        <a:blipFill>
          <a:blip r:embed="rId2"/>
          <a:stretch>
            <a:fillRect/>
          </a:stretch>
        </a:blipFill>
        <a:effectLst/>
      </p:bgPr>
    </p:bg>
    <p:spTree>
      <p:nvGrpSpPr>
        <p:cNvPr id="1" name=""/>
        <p:cNvGrpSpPr/>
        <p:nvPr/>
      </p:nvGrpSpPr>
      <p:grpSpPr>
        <a:xfrm>
          <a:off x="0" y="0"/>
          <a:ext cx="0" cy="0"/>
          <a:chOff x="0" y="0"/>
          <a:chExt cx="0" cy="0"/>
        </a:xfrm>
      </p:grpSpPr>
      <p:cxnSp>
        <p:nvCxnSpPr>
          <p:cNvPr id="17" name="Straight Connector 16"/>
          <p:cNvCxnSpPr>
            <a:stCxn id="11" idx="0"/>
          </p:cNvCxnSpPr>
          <p:nvPr/>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1" name="Oval 10">
            <a:hlinkClick r:id="" action="ppaction://noaction"/>
          </p:cNvPr>
          <p:cNvSpPr/>
          <p:nvPr/>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3" name="Footer Placeholder 15"/>
          <p:cNvSpPr>
            <a:spLocks noGrp="1"/>
          </p:cNvSpPr>
          <p:nvPr>
            <p:ph type="ftr" sz="quarter" idx="3"/>
          </p:nvPr>
        </p:nvSpPr>
        <p:spPr>
          <a:xfrm>
            <a:off x="5400675" y="4749404"/>
            <a:ext cx="3086100" cy="273844"/>
          </a:xfrm>
          <a:prstGeom prst="rect">
            <a:avLst/>
          </a:prstGeom>
        </p:spPr>
        <p:txBody>
          <a:bodyPr vert="horz" lIns="91440" tIns="45720" rIns="91440" bIns="45720" rtlCol="0" anchor="ctr"/>
          <a:lstStyle>
            <a:lvl1pPr algn="ctr">
              <a:defRPr sz="900">
                <a:solidFill>
                  <a:schemeClr val="bg1"/>
                </a:solidFill>
              </a:defRPr>
            </a:lvl1pPr>
          </a:lstStyle>
          <a:p>
            <a:pPr algn="r"/>
            <a:r>
              <a:rPr lang="en-US" smtClean="0"/>
              <a:t>© 2016 Axway  |  CONFIDENTIAL</a:t>
            </a:r>
            <a:endParaRPr lang="en-US" dirty="0"/>
          </a:p>
        </p:txBody>
      </p:sp>
      <p:cxnSp>
        <p:nvCxnSpPr>
          <p:cNvPr id="7" name="Straight Connector 6"/>
          <p:cNvCxnSpPr>
            <a:stCxn id="11" idx="0"/>
          </p:cNvCxnSpPr>
          <p:nvPr userDrawn="1"/>
        </p:nvCxnSpPr>
        <p:spPr>
          <a:xfrm flipV="1">
            <a:off x="4572001" y="-342900"/>
            <a:ext cx="1" cy="2829878"/>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8" name="Oval 7">
            <a:hlinkClick r:id="" action="ppaction://noaction"/>
          </p:cNvPr>
          <p:cNvSpPr/>
          <p:nvPr userDrawn="1"/>
        </p:nvSpPr>
        <p:spPr>
          <a:xfrm>
            <a:off x="4368167" y="2486979"/>
            <a:ext cx="407669" cy="407669"/>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2" name="TextBox 11"/>
          <p:cNvSpPr txBox="1"/>
          <p:nvPr userDrawn="1"/>
        </p:nvSpPr>
        <p:spPr>
          <a:xfrm>
            <a:off x="-1708074" y="4895849"/>
            <a:ext cx="1592744" cy="415498"/>
          </a:xfrm>
          <a:prstGeom prst="rect">
            <a:avLst/>
          </a:prstGeom>
          <a:noFill/>
        </p:spPr>
        <p:txBody>
          <a:bodyPr wrap="square" rtlCol="0">
            <a:spAutoFit/>
          </a:bodyPr>
          <a:lstStyle/>
          <a:p>
            <a:pPr marL="0" indent="0">
              <a:lnSpc>
                <a:spcPct val="100000"/>
              </a:lnSpc>
              <a:buFont typeface="Arial" charset="0"/>
              <a:buNone/>
            </a:pPr>
            <a:r>
              <a:rPr lang="en-US" sz="1050" b="0" i="0" dirty="0" smtClean="0">
                <a:latin typeface="Roboto Regular" charset="0"/>
              </a:rPr>
              <a:t>Please d</a:t>
            </a:r>
            <a:r>
              <a:rPr lang="en-US" sz="1050" b="0" i="0" baseline="0" dirty="0" smtClean="0">
                <a:latin typeface="Roboto Regular" charset="0"/>
              </a:rPr>
              <a:t>o not put copy below this guideline.</a:t>
            </a:r>
            <a:endParaRPr lang="en-US" sz="1050" b="0" i="0" dirty="0">
              <a:latin typeface="Roboto Regular" charset="0"/>
            </a:endParaRPr>
          </a:p>
        </p:txBody>
      </p:sp>
      <p:sp>
        <p:nvSpPr>
          <p:cNvPr id="14" name="Right Arrow 13"/>
          <p:cNvSpPr/>
          <p:nvPr userDrawn="1"/>
        </p:nvSpPr>
        <p:spPr>
          <a:xfrm>
            <a:off x="-1177901" y="4353392"/>
            <a:ext cx="1091876" cy="494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Roboto Regular" charset="0"/>
            </a:endParaRPr>
          </a:p>
        </p:txBody>
      </p:sp>
      <p:sp>
        <p:nvSpPr>
          <p:cNvPr id="15" name="TextBox 14"/>
          <p:cNvSpPr txBox="1"/>
          <p:nvPr userDrawn="1"/>
        </p:nvSpPr>
        <p:spPr>
          <a:xfrm>
            <a:off x="8677277" y="4772834"/>
            <a:ext cx="371475" cy="230832"/>
          </a:xfrm>
          <a:prstGeom prst="rect">
            <a:avLst/>
          </a:prstGeom>
          <a:noFill/>
        </p:spPr>
        <p:txBody>
          <a:bodyPr wrap="square" rtlCol="0" anchor="ctr">
            <a:spAutoFit/>
          </a:bodyPr>
          <a:lstStyle/>
          <a:p>
            <a:pPr algn="ctr"/>
            <a:fld id="{4A48367D-02F4-D54D-B033-A4AA430CFB02}" type="slidenum">
              <a:rPr lang="en-US" sz="900" smtClean="0">
                <a:solidFill>
                  <a:schemeClr val="bg1"/>
                </a:solidFill>
                <a:latin typeface="Roboto"/>
              </a:rPr>
              <a:pPr algn="ctr"/>
              <a:t>‹#›</a:t>
            </a:fld>
            <a:endParaRPr lang="en-US" sz="900" dirty="0">
              <a:solidFill>
                <a:schemeClr val="bg1"/>
              </a:solidFill>
              <a:latin typeface="Roboto"/>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274" y="4554708"/>
            <a:ext cx="1027395" cy="459699"/>
          </a:xfrm>
          <a:prstGeom prst="rect">
            <a:avLst/>
          </a:prstGeom>
        </p:spPr>
      </p:pic>
      <p:sp>
        <p:nvSpPr>
          <p:cNvPr id="20" name="Content Placeholder 7"/>
          <p:cNvSpPr>
            <a:spLocks noGrp="1"/>
          </p:cNvSpPr>
          <p:nvPr>
            <p:ph sz="quarter" idx="10" hasCustomPrompt="1"/>
          </p:nvPr>
        </p:nvSpPr>
        <p:spPr>
          <a:xfrm>
            <a:off x="1177247"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1" name="Content Placeholder 7"/>
          <p:cNvSpPr>
            <a:spLocks noGrp="1"/>
          </p:cNvSpPr>
          <p:nvPr>
            <p:ph sz="quarter" idx="12" hasCustomPrompt="1"/>
          </p:nvPr>
        </p:nvSpPr>
        <p:spPr>
          <a:xfrm>
            <a:off x="1177247"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
        <p:nvSpPr>
          <p:cNvPr id="22" name="Content Placeholder 7"/>
          <p:cNvSpPr>
            <a:spLocks noGrp="1"/>
          </p:cNvSpPr>
          <p:nvPr>
            <p:ph sz="quarter" idx="13" hasCustomPrompt="1"/>
          </p:nvPr>
        </p:nvSpPr>
        <p:spPr>
          <a:xfrm>
            <a:off x="6109010" y="2233614"/>
            <a:ext cx="2158064" cy="367180"/>
          </a:xfrm>
        </p:spPr>
        <p:txBody>
          <a:bodyPr/>
          <a:lstStyle>
            <a:lvl1pPr marL="0" indent="0">
              <a:buFontTx/>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p>
        </p:txBody>
      </p:sp>
      <p:sp>
        <p:nvSpPr>
          <p:cNvPr id="23" name="Content Placeholder 7"/>
          <p:cNvSpPr>
            <a:spLocks noGrp="1"/>
          </p:cNvSpPr>
          <p:nvPr>
            <p:ph sz="quarter" idx="14" hasCustomPrompt="1"/>
          </p:nvPr>
        </p:nvSpPr>
        <p:spPr>
          <a:xfrm>
            <a:off x="6109010" y="2608369"/>
            <a:ext cx="2158064" cy="1296571"/>
          </a:xfrm>
        </p:spPr>
        <p:txBody>
          <a:bodyPr>
            <a:normAutofit/>
          </a:bodyPr>
          <a:lstStyle>
            <a:lvl1pPr marL="285750" indent="-285750">
              <a:buClr>
                <a:schemeClr val="bg1"/>
              </a:buClr>
              <a:buFont typeface="Arial"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bullet list</a:t>
            </a:r>
          </a:p>
        </p:txBody>
      </p:sp>
    </p:spTree>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 calcmode="lin" valueType="num">
                                      <p:cBhvr additive="base">
                                        <p:cTn id="15"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 calcmode="lin" valueType="num">
                                      <p:cBhvr additive="base">
                                        <p:cTn id="19"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2">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3">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4">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 lvl="5">
            <p:tnLst>
              <p:par>
                <p:cTn presetID="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1" y="257176"/>
            <a:ext cx="7540439" cy="549649"/>
          </a:xfrm>
          <a:prstGeom prst="rect">
            <a:avLst/>
          </a:prstGeom>
        </p:spPr>
        <p:txBody>
          <a:bodyPr vert="horz" lIns="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85750" y="806825"/>
            <a:ext cx="8572500" cy="379375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p:nvSpPr>
        <p:spPr>
          <a:xfrm>
            <a:off x="6185648"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5" name="Rectangle 4"/>
          <p:cNvSpPr/>
          <p:nvPr userDrawn="1"/>
        </p:nvSpPr>
        <p:spPr>
          <a:xfrm>
            <a:off x="285750"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0" name="Rectangle 9"/>
          <p:cNvSpPr/>
          <p:nvPr/>
        </p:nvSpPr>
        <p:spPr>
          <a:xfrm>
            <a:off x="2491067"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1" name="Rectangle 10"/>
          <p:cNvSpPr/>
          <p:nvPr/>
        </p:nvSpPr>
        <p:spPr>
          <a:xfrm>
            <a:off x="4696385"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2" name="Rectangle 11"/>
          <p:cNvSpPr/>
          <p:nvPr/>
        </p:nvSpPr>
        <p:spPr>
          <a:xfrm>
            <a:off x="6901703" y="-433668"/>
            <a:ext cx="1943100" cy="40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14" name="TextBox 13"/>
          <p:cNvSpPr txBox="1"/>
          <p:nvPr/>
        </p:nvSpPr>
        <p:spPr>
          <a:xfrm>
            <a:off x="3045315" y="-625288"/>
            <a:ext cx="937138" cy="207749"/>
          </a:xfrm>
          <a:prstGeom prst="rect">
            <a:avLst/>
          </a:prstGeom>
          <a:noFill/>
        </p:spPr>
        <p:txBody>
          <a:bodyPr wrap="square" rtlCol="0">
            <a:spAutoFit/>
          </a:bodyPr>
          <a:lstStyle/>
          <a:p>
            <a:r>
              <a:rPr lang="en-US" sz="750" b="0" i="0" dirty="0" smtClean="0">
                <a:latin typeface="+mj-lt"/>
              </a:rPr>
              <a:t>4</a:t>
            </a:r>
            <a:r>
              <a:rPr lang="en-US" sz="750" b="0" i="0" baseline="0" dirty="0" smtClean="0">
                <a:latin typeface="+mj-lt"/>
              </a:rPr>
              <a:t> column guides</a:t>
            </a:r>
            <a:endParaRPr lang="en-US" sz="750" b="0" i="0" dirty="0">
              <a:latin typeface="+mj-lt"/>
            </a:endParaRPr>
          </a:p>
        </p:txBody>
      </p:sp>
      <p:cxnSp>
        <p:nvCxnSpPr>
          <p:cNvPr id="17" name="Straight Arrow Connector 16"/>
          <p:cNvCxnSpPr/>
          <p:nvPr/>
        </p:nvCxnSpPr>
        <p:spPr>
          <a:xfrm>
            <a:off x="3913095" y="-524435"/>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531409" y="-524435"/>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032561" y="-806824"/>
            <a:ext cx="460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650878" y="-806824"/>
            <a:ext cx="467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285752"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20" name="Rectangle 19"/>
          <p:cNvSpPr/>
          <p:nvPr userDrawn="1"/>
        </p:nvSpPr>
        <p:spPr>
          <a:xfrm>
            <a:off x="3235700" y="-711012"/>
            <a:ext cx="2672603" cy="4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dirty="0">
              <a:latin typeface="+mj-lt"/>
            </a:endParaRPr>
          </a:p>
        </p:txBody>
      </p:sp>
      <p:sp>
        <p:nvSpPr>
          <p:cNvPr id="30" name="TextBox 29"/>
          <p:cNvSpPr txBox="1"/>
          <p:nvPr userDrawn="1"/>
        </p:nvSpPr>
        <p:spPr>
          <a:xfrm>
            <a:off x="4154699" y="-907675"/>
            <a:ext cx="928047" cy="207749"/>
          </a:xfrm>
          <a:prstGeom prst="rect">
            <a:avLst/>
          </a:prstGeom>
          <a:noFill/>
        </p:spPr>
        <p:txBody>
          <a:bodyPr wrap="square" rtlCol="0">
            <a:spAutoFit/>
          </a:bodyPr>
          <a:lstStyle/>
          <a:p>
            <a:r>
              <a:rPr lang="en-US" sz="750" b="0" i="0" dirty="0" smtClean="0">
                <a:latin typeface="+mj-lt"/>
              </a:rPr>
              <a:t>3</a:t>
            </a:r>
            <a:r>
              <a:rPr lang="en-US" sz="750" b="0" i="0" baseline="0" dirty="0" smtClean="0">
                <a:latin typeface="+mj-lt"/>
              </a:rPr>
              <a:t> column guides</a:t>
            </a:r>
            <a:endParaRPr lang="en-US" sz="750" b="0" i="0" dirty="0">
              <a:latin typeface="+mj-lt"/>
            </a:endParaRPr>
          </a:p>
        </p:txBody>
      </p:sp>
      <p:sp>
        <p:nvSpPr>
          <p:cNvPr id="35" name="TextBox 34"/>
          <p:cNvSpPr txBox="1"/>
          <p:nvPr userDrawn="1"/>
        </p:nvSpPr>
        <p:spPr>
          <a:xfrm>
            <a:off x="1375869" y="-315111"/>
            <a:ext cx="6106511" cy="246221"/>
          </a:xfrm>
          <a:prstGeom prst="rect">
            <a:avLst/>
          </a:prstGeom>
          <a:solidFill>
            <a:schemeClr val="accent3"/>
          </a:solidFill>
        </p:spPr>
        <p:txBody>
          <a:bodyPr wrap="square" rtlCol="0">
            <a:spAutoFit/>
          </a:bodyPr>
          <a:lstStyle/>
          <a:p>
            <a:pPr algn="ctr"/>
            <a:r>
              <a:rPr lang="en-US" sz="1000" b="1" i="0" dirty="0" smtClean="0">
                <a:solidFill>
                  <a:schemeClr val="bg1"/>
                </a:solidFill>
                <a:latin typeface="+mj-lt"/>
              </a:rPr>
              <a:t>To turn guide lines on/off click the View</a:t>
            </a:r>
            <a:r>
              <a:rPr lang="en-US" sz="1000" b="1" i="0" baseline="0" dirty="0" smtClean="0">
                <a:solidFill>
                  <a:schemeClr val="bg1"/>
                </a:solidFill>
                <a:latin typeface="+mj-lt"/>
              </a:rPr>
              <a:t> Tab</a:t>
            </a:r>
            <a:r>
              <a:rPr lang="en-US" sz="1000" b="1" i="0" dirty="0" smtClean="0">
                <a:solidFill>
                  <a:schemeClr val="bg1"/>
                </a:solidFill>
                <a:latin typeface="+mj-lt"/>
              </a:rPr>
              <a:t> </a:t>
            </a:r>
            <a:r>
              <a:rPr lang="en-US" sz="1000" b="1" i="0" baseline="0" dirty="0" smtClean="0">
                <a:solidFill>
                  <a:schemeClr val="bg1"/>
                </a:solidFill>
                <a:latin typeface="+mj-lt"/>
              </a:rPr>
              <a:t>and check/uncheck the guides checkbox</a:t>
            </a:r>
            <a:endParaRPr lang="en-US" sz="1000" b="1" i="0" dirty="0">
              <a:solidFill>
                <a:schemeClr val="bg1"/>
              </a:solidFill>
              <a:latin typeface="+mj-lt"/>
            </a:endParaRPr>
          </a:p>
        </p:txBody>
      </p:sp>
    </p:spTree>
    <p:extLst>
      <p:ext uri="{BB962C8B-B14F-4D97-AF65-F5344CB8AC3E}">
        <p14:creationId xmlns:p14="http://schemas.microsoft.com/office/powerpoint/2010/main" val="73869772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3" r:id="rId15"/>
    <p:sldLayoutId id="2147483734" r:id="rId16"/>
    <p:sldLayoutId id="2147483732" r:id="rId17"/>
    <p:sldLayoutId id="214748373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685783" rtl="0" eaLnBrk="1" latinLnBrk="0" hangingPunct="1">
        <a:lnSpc>
          <a:spcPct val="90000"/>
        </a:lnSpc>
        <a:spcBef>
          <a:spcPct val="0"/>
        </a:spcBef>
        <a:buNone/>
        <a:defRPr sz="2400" b="1" i="0" kern="1200">
          <a:solidFill>
            <a:schemeClr val="tx1"/>
          </a:solidFill>
          <a:latin typeface="+mj-lt"/>
          <a:ea typeface="Roboto"/>
          <a:cs typeface="Roboto"/>
        </a:defRPr>
      </a:lvl1pPr>
    </p:titleStyle>
    <p:bodyStyle>
      <a:lvl1pPr marL="171446" indent="-171446" algn="l" defTabSz="685783" rtl="0" eaLnBrk="1" latinLnBrk="0" hangingPunct="1">
        <a:lnSpc>
          <a:spcPct val="100000"/>
        </a:lnSpc>
        <a:spcBef>
          <a:spcPts val="750"/>
        </a:spcBef>
        <a:buClr>
          <a:schemeClr val="accent1"/>
        </a:buClr>
        <a:buFont typeface="Arial" panose="020B0604020202020204" pitchFamily="34" charset="0"/>
        <a:buChar char="•"/>
        <a:defRPr sz="1800" b="0" i="0" kern="1200">
          <a:solidFill>
            <a:schemeClr val="tx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5" pos="1872">
          <p15:clr>
            <a:srgbClr val="F26B43"/>
          </p15:clr>
        </p15:guide>
        <p15:guide id="6" pos="3720">
          <p15:clr>
            <a:srgbClr val="F26B43"/>
          </p15:clr>
        </p15:guide>
        <p15:guide id="13" pos="2472">
          <p15:clr>
            <a:srgbClr val="F26B43"/>
          </p15:clr>
        </p15:guide>
        <p15:guide id="19" pos="180">
          <p15:clr>
            <a:srgbClr val="F26B43"/>
          </p15:clr>
        </p15:guide>
        <p15:guide id="20" orient="horz" pos="348">
          <p15:clr>
            <a:srgbClr val="F26B43"/>
          </p15:clr>
        </p15:guide>
        <p15:guide id="21" pos="5580">
          <p15:clr>
            <a:srgbClr val="F26B43"/>
          </p15:clr>
        </p15:guide>
        <p15:guide id="22" orient="horz" pos="162">
          <p15:clr>
            <a:srgbClr val="F26B43"/>
          </p15:clr>
        </p15:guide>
        <p15:guide id="23" pos="1404">
          <p15:clr>
            <a:srgbClr val="F26B43"/>
          </p15:clr>
        </p15:guide>
        <p15:guide id="24" pos="2790">
          <p15:clr>
            <a:srgbClr val="F26B43"/>
          </p15:clr>
        </p15:guide>
        <p15:guide id="25" pos="4176">
          <p15:clr>
            <a:srgbClr val="F26B43"/>
          </p15:clr>
        </p15:guide>
        <p15:guide id="26" pos="1566">
          <p15:clr>
            <a:srgbClr val="F26B43"/>
          </p15:clr>
        </p15:guide>
        <p15:guide id="27" pos="2952">
          <p15:clr>
            <a:srgbClr val="F26B43"/>
          </p15:clr>
        </p15:guide>
        <p15:guide id="28" pos="4344" userDrawn="1">
          <p15:clr>
            <a:srgbClr val="F26B43"/>
          </p15:clr>
        </p15:guide>
        <p15:guide id="29" orient="horz" pos="1695">
          <p15:clr>
            <a:srgbClr val="F26B43"/>
          </p15:clr>
        </p15:guide>
        <p15:guide id="30" orient="horz" pos="3084">
          <p15:clr>
            <a:srgbClr val="F26B43"/>
          </p15:clr>
        </p15:guide>
        <p15:guide id="32" pos="2034">
          <p15:clr>
            <a:srgbClr val="F26B43"/>
          </p15:clr>
        </p15:guide>
        <p15:guide id="34" pos="3888">
          <p15:clr>
            <a:srgbClr val="F26B43"/>
          </p15:clr>
        </p15:guide>
        <p15:guide id="36" orient="horz" pos="289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www.oracle.com/technetwork/java/javase/downloads/" TargetMode="External"/><Relationship Id="rId2" Type="http://schemas.openxmlformats.org/officeDocument/2006/relationships/hyperlink" Target="http://tomcat.apache.org/download-80.cgi"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193" y="1255537"/>
            <a:ext cx="6782883" cy="920956"/>
          </a:xfrm>
        </p:spPr>
        <p:txBody>
          <a:bodyPr/>
          <a:lstStyle/>
          <a:p>
            <a:r>
              <a:rPr lang="en-US" sz="4400" dirty="0" smtClean="0"/>
              <a:t>Building a java web application - 1</a:t>
            </a:r>
            <a:endParaRPr lang="en-US" sz="4400" dirty="0"/>
          </a:p>
        </p:txBody>
      </p:sp>
      <p:sp>
        <p:nvSpPr>
          <p:cNvPr id="3" name="Subtitle 2"/>
          <p:cNvSpPr>
            <a:spLocks noGrp="1"/>
          </p:cNvSpPr>
          <p:nvPr>
            <p:ph type="subTitle" idx="1"/>
          </p:nvPr>
        </p:nvSpPr>
        <p:spPr/>
        <p:txBody>
          <a:bodyPr/>
          <a:lstStyle/>
          <a:p>
            <a:r>
              <a:rPr lang="en-US" dirty="0" smtClean="0"/>
              <a:t>Java in practice</a:t>
            </a:r>
            <a:endParaRPr lang="en-US" dirty="0"/>
          </a:p>
        </p:txBody>
      </p:sp>
      <p:sp>
        <p:nvSpPr>
          <p:cNvPr id="13" name="Text Placeholder 12"/>
          <p:cNvSpPr>
            <a:spLocks noGrp="1"/>
          </p:cNvSpPr>
          <p:nvPr>
            <p:ph type="body" sz="quarter" idx="12"/>
          </p:nvPr>
        </p:nvSpPr>
        <p:spPr/>
        <p:txBody>
          <a:bodyPr/>
          <a:lstStyle/>
          <a:p>
            <a:r>
              <a:rPr lang="en-US" dirty="0" smtClean="0"/>
              <a:t>November 29, 2016</a:t>
            </a:r>
            <a:endParaRPr lang="en-US" dirty="0"/>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smtClean="0"/>
              <a:t>Java Server Pages (JSP)</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r>
              <a:rPr lang="en-US" dirty="0"/>
              <a:t>A technology for developing web pages that support dynamic content. It supports special JSP tags, most of which start with &lt;% and end with %&gt;. It allows to mix static with dynamically generated HTML.</a:t>
            </a:r>
          </a:p>
          <a:p>
            <a:r>
              <a:rPr lang="en-US" dirty="0"/>
              <a:t>They can be used to collect and manipulate user data input, present records from data base or another source etc.</a:t>
            </a:r>
          </a:p>
          <a:p>
            <a:endParaRPr lang="en-US" sz="1050" dirty="0"/>
          </a:p>
          <a:p>
            <a:pPr>
              <a:spcBef>
                <a:spcPts val="0"/>
              </a:spcBef>
            </a:pPr>
            <a:endParaRPr lang="en-US" dirty="0">
              <a:solidFill>
                <a:srgbClr val="FFC000"/>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0329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smtClean="0"/>
              <a:t>JSP processing</a:t>
            </a:r>
            <a:endParaRPr lang="en-US" sz="2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pic>
        <p:nvPicPr>
          <p:cNvPr id="10" name="Content Placeholder 9"/>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56208" y="904875"/>
            <a:ext cx="6031483" cy="3695700"/>
          </a:xfrm>
          <a:prstGeom prst="rect">
            <a:avLst/>
          </a:prstGeom>
        </p:spPr>
      </p:pic>
    </p:spTree>
    <p:extLst>
      <p:ext uri="{BB962C8B-B14F-4D97-AF65-F5344CB8AC3E}">
        <p14:creationId xmlns:p14="http://schemas.microsoft.com/office/powerpoint/2010/main" val="31971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sz="2400" dirty="0" smtClean="0"/>
              <a:t>JSP processing</a:t>
            </a:r>
            <a:endParaRPr lang="en-US" sz="2400" dirty="0"/>
          </a:p>
        </p:txBody>
      </p:sp>
      <p:sp>
        <p:nvSpPr>
          <p:cNvPr id="11" name="Rectangle 7"/>
          <p:cNvSpPr>
            <a:spLocks noGrp="1" noChangeArrowheads="1"/>
          </p:cNvSpPr>
          <p:nvPr>
            <p:ph idx="1"/>
          </p:nvPr>
        </p:nvSpPr>
        <p:spPr>
          <a:xfrm>
            <a:off x="285750" y="904977"/>
            <a:ext cx="7772400" cy="3694855"/>
          </a:xfrm>
        </p:spPr>
        <p:txBody>
          <a:bodyPr>
            <a:normAutofit lnSpcReduction="10000"/>
          </a:bodyPr>
          <a:lstStyle/>
          <a:p>
            <a:pPr marL="285750" lvl="0" indent="-285750">
              <a:buFont typeface="Arial" panose="020B0604020202020204" pitchFamily="34" charset="0"/>
              <a:buChar char="•"/>
            </a:pPr>
            <a:r>
              <a:rPr lang="en-US" dirty="0"/>
              <a:t>A browser sends request to the web server</a:t>
            </a:r>
          </a:p>
          <a:p>
            <a:pPr marL="285750" lvl="0" indent="-285750">
              <a:buFont typeface="Arial" panose="020B0604020202020204" pitchFamily="34" charset="0"/>
              <a:buChar char="•"/>
            </a:pPr>
            <a:r>
              <a:rPr lang="en-US" dirty="0"/>
              <a:t>The web server recognizes the JSP request and forwards it to JSP engine. </a:t>
            </a:r>
          </a:p>
          <a:p>
            <a:pPr marL="285750" lvl="0" indent="-285750">
              <a:buFont typeface="Arial" panose="020B0604020202020204" pitchFamily="34" charset="0"/>
              <a:buChar char="•"/>
            </a:pPr>
            <a:r>
              <a:rPr lang="en-US" dirty="0"/>
              <a:t>The JSP engine loads the JSP page and converts it to servlet content.</a:t>
            </a:r>
          </a:p>
          <a:p>
            <a:pPr marL="285750" lvl="0" indent="-285750">
              <a:buFont typeface="Arial" panose="020B0604020202020204" pitchFamily="34" charset="0"/>
              <a:buChar char="•"/>
            </a:pPr>
            <a:r>
              <a:rPr lang="en-US" dirty="0"/>
              <a:t>The engine compiles the servlet into executable class and forwards the origin request to the servlet engine.</a:t>
            </a:r>
          </a:p>
          <a:p>
            <a:pPr marL="285750" lvl="0" indent="-285750">
              <a:buFont typeface="Arial" panose="020B0604020202020204" pitchFamily="34" charset="0"/>
              <a:buChar char="•"/>
            </a:pPr>
            <a:r>
              <a:rPr lang="en-US" dirty="0"/>
              <a:t>The servlet engine loads the class file and executes it. The servlet process an output in HTML format and forwards it to the web server inside an HTTP response.</a:t>
            </a:r>
          </a:p>
          <a:p>
            <a:pPr marL="285750" lvl="0" indent="-285750">
              <a:buFont typeface="Arial" panose="020B0604020202020204" pitchFamily="34" charset="0"/>
              <a:buChar char="•"/>
            </a:pPr>
            <a:r>
              <a:rPr lang="en-US" dirty="0"/>
              <a:t>The web server forwards the response to the client</a:t>
            </a:r>
          </a:p>
          <a:p>
            <a:pPr marL="285750" indent="-285750">
              <a:buFont typeface="Arial" panose="020B0604020202020204" pitchFamily="34" charset="0"/>
              <a:buChar char="•"/>
            </a:pPr>
            <a:r>
              <a:rPr lang="en-US" dirty="0"/>
              <a:t>The client visualizes the content.</a:t>
            </a:r>
            <a:endParaRPr lang="en-US" sz="2800" dirty="0"/>
          </a:p>
          <a:p>
            <a:pPr marL="628641" lvl="1" indent="-285750">
              <a:buFont typeface="Arial" panose="020B0604020202020204" pitchFamily="34" charset="0"/>
              <a:buChar char="•"/>
            </a:pP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88426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syntax</a:t>
            </a:r>
            <a:endParaRPr lang="en-US" sz="2400" dirty="0"/>
          </a:p>
        </p:txBody>
      </p:sp>
      <p:sp>
        <p:nvSpPr>
          <p:cNvPr id="11" name="Rectangle 7"/>
          <p:cNvSpPr>
            <a:spLocks noGrp="1" noChangeArrowheads="1"/>
          </p:cNvSpPr>
          <p:nvPr>
            <p:ph idx="1"/>
          </p:nvPr>
        </p:nvSpPr>
        <p:spPr>
          <a:xfrm>
            <a:off x="285750" y="904977"/>
            <a:ext cx="7772400" cy="3694855"/>
          </a:xfrm>
        </p:spPr>
        <p:txBody>
          <a:bodyPr>
            <a:normAutofit fontScale="55000" lnSpcReduction="20000"/>
          </a:bodyPr>
          <a:lstStyle/>
          <a:p>
            <a:pPr marL="457200" indent="-457200">
              <a:buFont typeface="Arial" panose="020B0604020202020204" pitchFamily="34" charset="0"/>
              <a:buChar char="•"/>
            </a:pPr>
            <a:r>
              <a:rPr lang="en-US" sz="3300" dirty="0"/>
              <a:t>The </a:t>
            </a:r>
            <a:r>
              <a:rPr lang="en-US" sz="3300" dirty="0" err="1"/>
              <a:t>scriptlet</a:t>
            </a:r>
            <a:r>
              <a:rPr lang="en-US" sz="3300" dirty="0"/>
              <a:t> may contain any number of java language statements, variables or method declarations, or expressions.</a:t>
            </a:r>
          </a:p>
          <a:p>
            <a:pPr marL="457200" indent="-457200">
              <a:buFont typeface="Arial" panose="020B0604020202020204" pitchFamily="34" charset="0"/>
              <a:buChar char="•"/>
            </a:pPr>
            <a:r>
              <a:rPr lang="en-US" sz="3300" dirty="0" err="1"/>
              <a:t>Scriptlet</a:t>
            </a:r>
            <a:r>
              <a:rPr lang="en-US" sz="3300" dirty="0"/>
              <a:t> syntax:</a:t>
            </a:r>
          </a:p>
          <a:p>
            <a:r>
              <a:rPr lang="en-US" sz="3300" dirty="0" smtClean="0">
                <a:solidFill>
                  <a:srgbClr val="C00000"/>
                </a:solidFill>
              </a:rPr>
              <a:t>			&lt;% </a:t>
            </a:r>
            <a:r>
              <a:rPr lang="en-US" sz="3300" dirty="0">
                <a:solidFill>
                  <a:srgbClr val="C00000"/>
                </a:solidFill>
              </a:rPr>
              <a:t>code fragment %&gt;</a:t>
            </a:r>
          </a:p>
          <a:p>
            <a:pPr marL="285750" indent="-285750">
              <a:buFont typeface="Arial" panose="020B0604020202020204" pitchFamily="34" charset="0"/>
              <a:buChar char="•"/>
            </a:pPr>
            <a:r>
              <a:rPr lang="en-US" sz="3300" dirty="0" smtClean="0"/>
              <a:t>Any </a:t>
            </a:r>
            <a:r>
              <a:rPr lang="en-US" sz="3300" dirty="0"/>
              <a:t>text, HTML tags must be outside the </a:t>
            </a:r>
            <a:r>
              <a:rPr lang="en-US" sz="3300" dirty="0" err="1"/>
              <a:t>scriptlet</a:t>
            </a:r>
            <a:r>
              <a:rPr lang="en-US" sz="3300" dirty="0" smtClean="0"/>
              <a:t>.</a:t>
            </a:r>
          </a:p>
          <a:p>
            <a:r>
              <a:rPr lang="en-US" sz="3300" dirty="0"/>
              <a:t>	</a:t>
            </a:r>
            <a:r>
              <a:rPr lang="en-US" sz="1400" dirty="0" smtClean="0"/>
              <a:t> </a:t>
            </a:r>
            <a:r>
              <a:rPr lang="en-US" sz="1900" dirty="0" smtClean="0"/>
              <a:t>&lt;</a:t>
            </a:r>
            <a:r>
              <a:rPr lang="en-US" sz="1900" dirty="0"/>
              <a:t>html&gt;</a:t>
            </a:r>
          </a:p>
          <a:p>
            <a:r>
              <a:rPr lang="en-US" sz="1900" dirty="0" smtClean="0"/>
              <a:t>    	      &lt;</a:t>
            </a:r>
            <a:r>
              <a:rPr lang="en-US" sz="1900" dirty="0"/>
              <a:t>head&gt;&lt;title&gt;Hello World&lt;/title&gt;&lt;/head&gt;</a:t>
            </a:r>
          </a:p>
          <a:p>
            <a:r>
              <a:rPr lang="en-US" sz="1900" dirty="0" smtClean="0"/>
              <a:t>    	 &lt;</a:t>
            </a:r>
            <a:r>
              <a:rPr lang="en-US" sz="1900" dirty="0"/>
              <a:t>body&gt;</a:t>
            </a:r>
          </a:p>
          <a:p>
            <a:r>
              <a:rPr lang="en-US" sz="1900" dirty="0" smtClean="0"/>
              <a:t>          	Hello </a:t>
            </a:r>
            <a:r>
              <a:rPr lang="en-US" sz="1900" dirty="0"/>
              <a:t>World!&lt;</a:t>
            </a:r>
            <a:r>
              <a:rPr lang="en-US" sz="1900" dirty="0" err="1"/>
              <a:t>br</a:t>
            </a:r>
            <a:r>
              <a:rPr lang="en-US" sz="1900" dirty="0"/>
              <a:t>/&gt;</a:t>
            </a:r>
          </a:p>
          <a:p>
            <a:r>
              <a:rPr lang="en-US" sz="1900" dirty="0" smtClean="0"/>
              <a:t>       	&lt;%</a:t>
            </a:r>
            <a:endParaRPr lang="en-US" sz="1900" dirty="0"/>
          </a:p>
          <a:p>
            <a:r>
              <a:rPr lang="en-US" sz="1900" dirty="0" smtClean="0"/>
              <a:t>         	    </a:t>
            </a:r>
            <a:r>
              <a:rPr lang="en-US" sz="1900" dirty="0" err="1" smtClean="0"/>
              <a:t>out.println</a:t>
            </a:r>
            <a:r>
              <a:rPr lang="en-US" sz="1900" dirty="0"/>
              <a:t>("Your IP address is " + </a:t>
            </a:r>
            <a:r>
              <a:rPr lang="en-US" sz="1900" dirty="0" err="1"/>
              <a:t>request.getRemoteAddr</a:t>
            </a:r>
            <a:r>
              <a:rPr lang="en-US" sz="1900" dirty="0"/>
              <a:t>());</a:t>
            </a:r>
          </a:p>
          <a:p>
            <a:r>
              <a:rPr lang="en-US" sz="1900" dirty="0" smtClean="0"/>
              <a:t>     	%&gt;</a:t>
            </a:r>
            <a:endParaRPr lang="en-US" sz="1900" dirty="0"/>
          </a:p>
          <a:p>
            <a:r>
              <a:rPr lang="en-US" sz="1900" dirty="0" smtClean="0"/>
              <a:t>    	&lt;/</a:t>
            </a:r>
            <a:r>
              <a:rPr lang="en-US" sz="1900" dirty="0"/>
              <a:t>body&gt;</a:t>
            </a:r>
          </a:p>
          <a:p>
            <a:r>
              <a:rPr lang="en-US" sz="1900" dirty="0" smtClean="0"/>
              <a:t>  	&lt;/</a:t>
            </a:r>
            <a:r>
              <a:rPr lang="en-US" sz="1900" dirty="0"/>
              <a:t>html&gt;</a:t>
            </a:r>
          </a:p>
          <a:p>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9840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declarations</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457200" lvl="1"/>
            <a:r>
              <a:rPr lang="en-US" sz="1400" dirty="0"/>
              <a:t>A declaration declares one or more variables which can be used later in the JSP</a:t>
            </a:r>
            <a:endParaRPr lang="en-US" sz="1400" dirty="0" smtClean="0"/>
          </a:p>
          <a:p>
            <a:pPr marL="457200" lvl="1"/>
            <a:endParaRPr lang="en-US" sz="1400" dirty="0" smtClean="0"/>
          </a:p>
          <a:p>
            <a:pPr marL="457200" lvl="1"/>
            <a:r>
              <a:rPr lang="en-US" sz="1400" dirty="0" smtClean="0"/>
              <a:t>Syntax: </a:t>
            </a:r>
            <a:endParaRPr lang="en-US" sz="1400" dirty="0"/>
          </a:p>
          <a:p>
            <a:pPr marL="457200" lvl="1"/>
            <a:r>
              <a:rPr lang="en-US" sz="1400" dirty="0" smtClean="0"/>
              <a:t>		</a:t>
            </a:r>
            <a:r>
              <a:rPr lang="en-US" sz="1400" dirty="0" smtClean="0">
                <a:solidFill>
                  <a:srgbClr val="C00000"/>
                </a:solidFill>
              </a:rPr>
              <a:t>&lt;%! </a:t>
            </a:r>
            <a:r>
              <a:rPr lang="en-US" sz="1400" dirty="0">
                <a:solidFill>
                  <a:srgbClr val="C00000"/>
                </a:solidFill>
              </a:rPr>
              <a:t>declaration; [ declaration; ]+ ... </a:t>
            </a:r>
            <a:r>
              <a:rPr lang="en-US" sz="1400" dirty="0" smtClean="0">
                <a:solidFill>
                  <a:srgbClr val="C00000"/>
                </a:solidFill>
              </a:rPr>
              <a:t>%&gt;</a:t>
            </a:r>
          </a:p>
          <a:p>
            <a:pPr marL="457200" lvl="1"/>
            <a:endParaRPr lang="en-US" sz="1400" dirty="0" smtClean="0"/>
          </a:p>
          <a:p>
            <a:pPr marL="457200" lvl="1"/>
            <a:r>
              <a:rPr lang="en-US" sz="1400" dirty="0" smtClean="0"/>
              <a:t>Example:</a:t>
            </a:r>
          </a:p>
          <a:p>
            <a:pPr marL="457200" lvl="1"/>
            <a:endParaRPr lang="en-US" sz="1400" dirty="0"/>
          </a:p>
          <a:p>
            <a:pPr marL="457200" lvl="1"/>
            <a:r>
              <a:rPr lang="en-US" sz="1400" dirty="0"/>
              <a:t>	&lt;%! </a:t>
            </a:r>
            <a:r>
              <a:rPr lang="en-US" sz="1400" dirty="0" err="1"/>
              <a:t>int</a:t>
            </a:r>
            <a:r>
              <a:rPr lang="en-US" sz="1400" dirty="0"/>
              <a:t> </a:t>
            </a:r>
            <a:r>
              <a:rPr lang="en-US" sz="1400" dirty="0" err="1"/>
              <a:t>i</a:t>
            </a:r>
            <a:r>
              <a:rPr lang="en-US" sz="1400" dirty="0"/>
              <a:t> = 0; %&gt; </a:t>
            </a:r>
          </a:p>
          <a:p>
            <a:pPr marL="457200" lvl="1"/>
            <a:r>
              <a:rPr lang="en-US" sz="1400" dirty="0" smtClean="0"/>
              <a:t>	&lt;%! </a:t>
            </a:r>
            <a:r>
              <a:rPr lang="en-US" sz="1400" dirty="0" err="1"/>
              <a:t>int</a:t>
            </a:r>
            <a:r>
              <a:rPr lang="en-US" sz="1400" dirty="0"/>
              <a:t> a, b, c; %&gt; </a:t>
            </a:r>
          </a:p>
          <a:p>
            <a:pPr marL="457200" lvl="1"/>
            <a:r>
              <a:rPr lang="en-US" sz="1400" dirty="0" smtClean="0"/>
              <a:t>	&lt;%! </a:t>
            </a:r>
            <a:r>
              <a:rPr lang="en-US" sz="1400" dirty="0"/>
              <a:t>Circle a = new Circle(2.0); %&gt;</a:t>
            </a:r>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48977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expressions</a:t>
            </a:r>
            <a:endParaRPr lang="en-US" sz="2400" dirty="0"/>
          </a:p>
        </p:txBody>
      </p:sp>
      <p:sp>
        <p:nvSpPr>
          <p:cNvPr id="11" name="Rectangle 7"/>
          <p:cNvSpPr>
            <a:spLocks noGrp="1" noChangeArrowheads="1"/>
          </p:cNvSpPr>
          <p:nvPr>
            <p:ph idx="1"/>
          </p:nvPr>
        </p:nvSpPr>
        <p:spPr>
          <a:xfrm>
            <a:off x="285750" y="904977"/>
            <a:ext cx="7772400" cy="3694855"/>
          </a:xfrm>
        </p:spPr>
        <p:txBody>
          <a:bodyPr>
            <a:normAutofit fontScale="92500" lnSpcReduction="10000"/>
          </a:bodyPr>
          <a:lstStyle/>
          <a:p>
            <a:pPr marL="457200" lvl="1"/>
            <a:r>
              <a:rPr lang="en-US" sz="1400" dirty="0"/>
              <a:t>The JSP expression contains a scripting language expression that is evaluated, converted to string and inserted where the expression appears in the JSP file.</a:t>
            </a:r>
            <a:endParaRPr lang="en-US" sz="1400" dirty="0" smtClean="0"/>
          </a:p>
          <a:p>
            <a:pPr marL="457200" lvl="1"/>
            <a:endParaRPr lang="en-US" sz="1400" dirty="0" smtClean="0"/>
          </a:p>
          <a:p>
            <a:pPr marL="457200" lvl="1"/>
            <a:r>
              <a:rPr lang="en-US" sz="1400" dirty="0" smtClean="0"/>
              <a:t>Syntax: </a:t>
            </a:r>
            <a:endParaRPr lang="en-US" sz="1400" dirty="0"/>
          </a:p>
          <a:p>
            <a:pPr marL="457200" lvl="1"/>
            <a:r>
              <a:rPr lang="en-US" sz="1400" dirty="0" smtClean="0"/>
              <a:t>		</a:t>
            </a:r>
            <a:r>
              <a:rPr lang="en-US" sz="1400" dirty="0">
                <a:solidFill>
                  <a:srgbClr val="C00000"/>
                </a:solidFill>
              </a:rPr>
              <a:t>&lt;%= expression %&gt;</a:t>
            </a:r>
            <a:endParaRPr lang="en-US" sz="1400" dirty="0" smtClean="0">
              <a:solidFill>
                <a:srgbClr val="C00000"/>
              </a:solidFill>
            </a:endParaRPr>
          </a:p>
          <a:p>
            <a:pPr marL="457200" lvl="1"/>
            <a:endParaRPr lang="en-US" sz="1400" dirty="0" smtClean="0"/>
          </a:p>
          <a:p>
            <a:pPr marL="457200" lvl="1"/>
            <a:r>
              <a:rPr lang="en-US" sz="1400" dirty="0" smtClean="0"/>
              <a:t>Example:</a:t>
            </a:r>
            <a:endParaRPr lang="en-US" sz="1400" dirty="0"/>
          </a:p>
          <a:p>
            <a:pPr marL="457200" lvl="1"/>
            <a:r>
              <a:rPr lang="en-US" sz="1400" dirty="0"/>
              <a:t>	&lt;html&gt; </a:t>
            </a:r>
          </a:p>
          <a:p>
            <a:pPr marL="457200" lvl="1"/>
            <a:r>
              <a:rPr lang="en-US" sz="1400" dirty="0"/>
              <a:t> </a:t>
            </a:r>
            <a:r>
              <a:rPr lang="en-US" sz="1400" dirty="0" smtClean="0"/>
              <a:t>           &lt;</a:t>
            </a:r>
            <a:r>
              <a:rPr lang="en-US" sz="1400" dirty="0"/>
              <a:t>head&gt;&lt;title&gt;A Comment Test&lt;/title&gt;&lt;/head&gt; </a:t>
            </a:r>
          </a:p>
          <a:p>
            <a:pPr marL="457200" lvl="1"/>
            <a:r>
              <a:rPr lang="en-US" sz="1400" dirty="0" smtClean="0"/>
              <a:t>     &lt;</a:t>
            </a:r>
            <a:r>
              <a:rPr lang="en-US" sz="1400" dirty="0"/>
              <a:t>body&gt;</a:t>
            </a:r>
          </a:p>
          <a:p>
            <a:pPr marL="457200" lvl="1"/>
            <a:r>
              <a:rPr lang="en-US" sz="1400" dirty="0" smtClean="0"/>
              <a:t>       &lt;</a:t>
            </a:r>
            <a:r>
              <a:rPr lang="en-US" sz="1400" dirty="0"/>
              <a:t>p&gt;</a:t>
            </a:r>
          </a:p>
          <a:p>
            <a:pPr marL="457200" lvl="1"/>
            <a:r>
              <a:rPr lang="en-US" sz="1400" dirty="0"/>
              <a:t>   </a:t>
            </a:r>
            <a:r>
              <a:rPr lang="en-US" sz="1400" dirty="0" smtClean="0"/>
              <a:t>       Today's </a:t>
            </a:r>
            <a:r>
              <a:rPr lang="en-US" sz="1400" dirty="0"/>
              <a:t>date: &lt;%= (new </a:t>
            </a:r>
            <a:r>
              <a:rPr lang="en-US" sz="1400" dirty="0" err="1"/>
              <a:t>java.util.Date</a:t>
            </a:r>
            <a:r>
              <a:rPr lang="en-US" sz="1400" dirty="0"/>
              <a:t>()).</a:t>
            </a:r>
            <a:r>
              <a:rPr lang="en-US" sz="1400" dirty="0" err="1"/>
              <a:t>toLocaleString</a:t>
            </a:r>
            <a:r>
              <a:rPr lang="en-US" sz="1400" dirty="0"/>
              <a:t>()%&gt;</a:t>
            </a:r>
          </a:p>
          <a:p>
            <a:pPr marL="457200" lvl="1"/>
            <a:r>
              <a:rPr lang="en-US" sz="1400" dirty="0" smtClean="0"/>
              <a:t>      &lt;/</a:t>
            </a:r>
            <a:r>
              <a:rPr lang="en-US" sz="1400" dirty="0"/>
              <a:t>p</a:t>
            </a:r>
            <a:r>
              <a:rPr lang="en-US" sz="1400" dirty="0" smtClean="0"/>
              <a:t>&gt;</a:t>
            </a:r>
            <a:endParaRPr lang="en-US" sz="1400" dirty="0"/>
          </a:p>
          <a:p>
            <a:pPr marL="457200" lvl="1"/>
            <a:r>
              <a:rPr lang="en-US" sz="1400" dirty="0" smtClean="0"/>
              <a:t>    &lt;/</a:t>
            </a:r>
            <a:r>
              <a:rPr lang="en-US" sz="1400" dirty="0"/>
              <a:t>body&gt; </a:t>
            </a:r>
          </a:p>
          <a:p>
            <a:pPr marL="457200" lvl="1"/>
            <a:r>
              <a:rPr lang="en-US" sz="1400" dirty="0" smtClean="0"/>
              <a:t>    &lt;/</a:t>
            </a:r>
            <a:r>
              <a:rPr lang="en-US" sz="1400" dirty="0"/>
              <a:t>html&gt;</a:t>
            </a:r>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408514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directives</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457200" lvl="1"/>
            <a:r>
              <a:rPr lang="en-US" sz="1400" dirty="0"/>
              <a:t>Affects the overall structure of the servlet class.</a:t>
            </a:r>
            <a:endParaRPr lang="en-US" sz="1400" dirty="0" smtClean="0"/>
          </a:p>
          <a:p>
            <a:pPr marL="457200" lvl="1"/>
            <a:endParaRPr lang="en-US" sz="1400" dirty="0" smtClean="0"/>
          </a:p>
          <a:p>
            <a:pPr marL="457200" lvl="1"/>
            <a:r>
              <a:rPr lang="en-US" sz="1400" dirty="0" smtClean="0"/>
              <a:t>Syntax: </a:t>
            </a:r>
            <a:endParaRPr lang="en-US" sz="1400" dirty="0"/>
          </a:p>
          <a:p>
            <a:pPr marL="457200" lvl="1"/>
            <a:r>
              <a:rPr lang="en-US" sz="1400" dirty="0" smtClean="0"/>
              <a:t>		</a:t>
            </a:r>
            <a:r>
              <a:rPr lang="en-US" sz="1400" dirty="0">
                <a:solidFill>
                  <a:srgbClr val="C00000"/>
                </a:solidFill>
              </a:rPr>
              <a:t>&lt;%@ directive attribute="value" %&gt;</a:t>
            </a:r>
            <a:endParaRPr lang="en-US" sz="1400" dirty="0" smtClean="0">
              <a:solidFill>
                <a:srgbClr val="C00000"/>
              </a:solidFill>
            </a:endParaRPr>
          </a:p>
          <a:p>
            <a:pPr marL="457200" lvl="1"/>
            <a:endParaRPr lang="en-US" sz="1400" dirty="0" smtClean="0"/>
          </a:p>
          <a:p>
            <a:pPr marL="457200" lvl="1"/>
            <a:r>
              <a:rPr lang="en-US" sz="1400" dirty="0" smtClean="0"/>
              <a:t>Three type of directives</a:t>
            </a:r>
          </a:p>
          <a:p>
            <a:pPr marL="742950" lvl="1" indent="-285750">
              <a:buFont typeface="Arial" panose="020B0604020202020204" pitchFamily="34" charset="0"/>
              <a:buChar char="•"/>
            </a:pPr>
            <a:r>
              <a:rPr lang="en-US" sz="1400" dirty="0" smtClean="0"/>
              <a:t>&lt;%@ </a:t>
            </a:r>
            <a:r>
              <a:rPr lang="en-US" sz="1400" dirty="0"/>
              <a:t>page ... %&gt; - Defines page-dependent attributes, scripting language, error page</a:t>
            </a:r>
          </a:p>
          <a:p>
            <a:pPr marL="742950" lvl="1" indent="-285750">
              <a:buFont typeface="Arial" panose="020B0604020202020204" pitchFamily="34" charset="0"/>
              <a:buChar char="•"/>
            </a:pPr>
            <a:r>
              <a:rPr lang="en-US" sz="1400" dirty="0" smtClean="0"/>
              <a:t>&lt;%@ </a:t>
            </a:r>
            <a:r>
              <a:rPr lang="en-US" sz="1400" dirty="0"/>
              <a:t>include ... %&gt; - Includes a file during translation </a:t>
            </a:r>
            <a:r>
              <a:rPr lang="en-US" sz="1400" dirty="0" smtClean="0"/>
              <a:t>phase</a:t>
            </a:r>
          </a:p>
          <a:p>
            <a:pPr marL="1085841" lvl="2" indent="-285750">
              <a:buFont typeface="Arial" panose="020B0604020202020204" pitchFamily="34" charset="0"/>
              <a:buChar char="•"/>
            </a:pPr>
            <a:r>
              <a:rPr lang="en-US" sz="950" dirty="0" smtClean="0"/>
              <a:t>Example: &lt;%@ </a:t>
            </a:r>
            <a:r>
              <a:rPr lang="en-US" sz="950" dirty="0"/>
              <a:t>include file="relative </a:t>
            </a:r>
            <a:r>
              <a:rPr lang="en-US" sz="950" dirty="0" err="1"/>
              <a:t>url</a:t>
            </a:r>
            <a:r>
              <a:rPr lang="en-US" sz="950" dirty="0"/>
              <a:t>" &gt;</a:t>
            </a:r>
          </a:p>
          <a:p>
            <a:pPr marL="742950" lvl="1" indent="-285750">
              <a:buFont typeface="Arial" panose="020B0604020202020204" pitchFamily="34" charset="0"/>
              <a:buChar char="•"/>
            </a:pPr>
            <a:r>
              <a:rPr lang="en-US" sz="1400" dirty="0" smtClean="0"/>
              <a:t>&lt;%@ </a:t>
            </a:r>
            <a:r>
              <a:rPr lang="en-US" sz="1400" dirty="0" err="1"/>
              <a:t>taglib</a:t>
            </a:r>
            <a:r>
              <a:rPr lang="en-US" sz="1400" dirty="0"/>
              <a:t> ... %&gt; - declares a tag library, containing custom actions, used in the page</a:t>
            </a:r>
            <a:r>
              <a:rPr lang="en-US" sz="1400" dirty="0" smtClean="0"/>
              <a:t>.</a:t>
            </a:r>
          </a:p>
          <a:p>
            <a:pPr marL="1085841" lvl="2" indent="-285750">
              <a:buFont typeface="Arial" panose="020B0604020202020204" pitchFamily="34" charset="0"/>
              <a:buChar char="•"/>
            </a:pPr>
            <a:r>
              <a:rPr lang="en-US" sz="950" dirty="0" smtClean="0"/>
              <a:t>Example: </a:t>
            </a:r>
            <a:r>
              <a:rPr lang="it-IT" sz="950" dirty="0"/>
              <a:t>&lt;%@ taglib uri="uri" prefix="prefixOfTag" </a:t>
            </a:r>
            <a:r>
              <a:rPr lang="it-IT" sz="950" dirty="0" smtClean="0"/>
              <a:t>&gt;</a:t>
            </a:r>
            <a:endParaRPr lang="en-US" sz="950" dirty="0" smtClean="0"/>
          </a:p>
          <a:p>
            <a:pPr marL="800091" lvl="2"/>
            <a:r>
              <a:rPr lang="en-US" sz="950" dirty="0"/>
              <a:t>	</a:t>
            </a:r>
            <a:r>
              <a:rPr lang="en-US" sz="950" dirty="0" smtClean="0"/>
              <a:t>&lt;</a:t>
            </a:r>
            <a:r>
              <a:rPr lang="en-US" sz="950" dirty="0" err="1" smtClean="0"/>
              <a:t>prefixOfTag:hello</a:t>
            </a:r>
            <a:r>
              <a:rPr lang="en-US" sz="950" dirty="0" smtClean="0"/>
              <a:t>&gt;</a:t>
            </a:r>
            <a:endParaRPr lang="en-US" sz="1400" dirty="0" smtClean="0"/>
          </a:p>
          <a:p>
            <a:pPr marL="457200" lvl="1"/>
            <a:endParaRPr lang="en-US" sz="1400" dirty="0"/>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86101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page directives attributes</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buFont typeface="Arial" panose="020B0604020202020204" pitchFamily="34" charset="0"/>
              <a:buChar char="•"/>
            </a:pPr>
            <a:r>
              <a:rPr lang="en-US" sz="1400" dirty="0"/>
              <a:t>b</a:t>
            </a:r>
            <a:r>
              <a:rPr lang="en-US" sz="1400" dirty="0" smtClean="0"/>
              <a:t>uffer – specifies a buffering model for the output stream</a:t>
            </a:r>
          </a:p>
          <a:p>
            <a:pPr marL="742950" lvl="1" indent="-285750">
              <a:buFont typeface="Arial" panose="020B0604020202020204" pitchFamily="34" charset="0"/>
              <a:buChar char="•"/>
            </a:pPr>
            <a:r>
              <a:rPr lang="en-US" sz="1400" dirty="0" err="1" smtClean="0"/>
              <a:t>autoFlush</a:t>
            </a:r>
            <a:r>
              <a:rPr lang="en-US" sz="1400" dirty="0" smtClean="0"/>
              <a:t> – controls the behavior of the servlet output buffer</a:t>
            </a:r>
          </a:p>
          <a:p>
            <a:pPr marL="742950" lvl="1" indent="-285750">
              <a:buFont typeface="Arial" panose="020B0604020202020204" pitchFamily="34" charset="0"/>
              <a:buChar char="•"/>
            </a:pPr>
            <a:r>
              <a:rPr lang="en-US" sz="1400" dirty="0" err="1" smtClean="0"/>
              <a:t>contentType</a:t>
            </a:r>
            <a:r>
              <a:rPr lang="en-US" sz="1400" dirty="0" smtClean="0"/>
              <a:t> – defines the character encoding schema</a:t>
            </a:r>
          </a:p>
          <a:p>
            <a:pPr marL="742950" lvl="1" indent="-285750">
              <a:buFont typeface="Arial" panose="020B0604020202020204" pitchFamily="34" charset="0"/>
              <a:buChar char="•"/>
            </a:pPr>
            <a:r>
              <a:rPr lang="en-US" sz="1400" dirty="0" err="1"/>
              <a:t>e</a:t>
            </a:r>
            <a:r>
              <a:rPr lang="en-US" sz="1400" dirty="0" err="1" smtClean="0"/>
              <a:t>rrorPage</a:t>
            </a:r>
            <a:r>
              <a:rPr lang="en-US" sz="1400" dirty="0" smtClean="0"/>
              <a:t> – Defines the URL of another JSP that reports on Java unchecked runtime exceptions.</a:t>
            </a:r>
          </a:p>
          <a:p>
            <a:pPr marL="742950" lvl="1" indent="-285750">
              <a:buFont typeface="Arial" panose="020B0604020202020204" pitchFamily="34" charset="0"/>
              <a:buChar char="•"/>
            </a:pPr>
            <a:r>
              <a:rPr lang="en-US" sz="1400" dirty="0" err="1" smtClean="0"/>
              <a:t>isErrorPage</a:t>
            </a:r>
            <a:r>
              <a:rPr lang="en-US" sz="1400" dirty="0"/>
              <a:t> - Indicates if this JSP page is a URL specified by another JSP page's </a:t>
            </a:r>
            <a:r>
              <a:rPr lang="en-US" sz="1400" dirty="0" err="1"/>
              <a:t>errorPage</a:t>
            </a:r>
            <a:r>
              <a:rPr lang="en-US" sz="1400" dirty="0"/>
              <a:t> attribute</a:t>
            </a:r>
            <a:r>
              <a:rPr lang="en-US" sz="1400" dirty="0" smtClean="0"/>
              <a:t>.</a:t>
            </a:r>
          </a:p>
          <a:p>
            <a:pPr marL="742950" lvl="1" indent="-285750">
              <a:buFont typeface="Arial" panose="020B0604020202020204" pitchFamily="34" charset="0"/>
              <a:buChar char="•"/>
            </a:pPr>
            <a:r>
              <a:rPr lang="en-US" sz="1400" dirty="0" smtClean="0"/>
              <a:t>extends </a:t>
            </a:r>
            <a:r>
              <a:rPr lang="en-US" sz="1400" dirty="0"/>
              <a:t>- Specifies a superclass that the generated servlet must </a:t>
            </a:r>
            <a:r>
              <a:rPr lang="en-US" sz="1400" dirty="0" smtClean="0"/>
              <a:t>extend.</a:t>
            </a:r>
          </a:p>
          <a:p>
            <a:pPr marL="742950" lvl="1" indent="-285750">
              <a:buFont typeface="Arial" panose="020B0604020202020204" pitchFamily="34" charset="0"/>
              <a:buChar char="•"/>
            </a:pPr>
            <a:r>
              <a:rPr lang="en-US" sz="1400" dirty="0" err="1" smtClean="0"/>
              <a:t>isThreadSafe</a:t>
            </a:r>
            <a:r>
              <a:rPr lang="en-US" sz="1400" dirty="0"/>
              <a:t> - Defines the threading model for the generated servlet.</a:t>
            </a:r>
            <a:endParaRPr lang="en-US" sz="1400" dirty="0" smtClean="0"/>
          </a:p>
          <a:p>
            <a:pPr marL="742950" lvl="1" indent="-285750">
              <a:buFont typeface="Arial" panose="020B0604020202020204" pitchFamily="34" charset="0"/>
              <a:buChar char="•"/>
            </a:pPr>
            <a:r>
              <a:rPr lang="en-US" sz="1400" dirty="0" smtClean="0"/>
              <a:t>import </a:t>
            </a:r>
            <a:r>
              <a:rPr lang="en-US" sz="1400" dirty="0"/>
              <a:t>- Specifies a list of packages or classes for use in the JSP as the Java import statement does for Java classes</a:t>
            </a:r>
            <a:r>
              <a:rPr lang="en-US" sz="1400" dirty="0" smtClean="0"/>
              <a:t>.</a:t>
            </a:r>
          </a:p>
          <a:p>
            <a:pPr marL="742950" lvl="1" indent="-285750">
              <a:buFont typeface="Arial" panose="020B0604020202020204" pitchFamily="34" charset="0"/>
              <a:buChar char="•"/>
            </a:pPr>
            <a:r>
              <a:rPr lang="en-US" sz="1400" dirty="0"/>
              <a:t>s</a:t>
            </a:r>
            <a:r>
              <a:rPr lang="en-US" sz="1400" dirty="0" smtClean="0"/>
              <a:t>ession - Specifies </a:t>
            </a:r>
            <a:r>
              <a:rPr lang="en-US" sz="1400" dirty="0"/>
              <a:t>whether or not the JSP page participates in HTTP </a:t>
            </a:r>
            <a:r>
              <a:rPr lang="en-US" sz="1400" dirty="0" smtClean="0"/>
              <a:t>sessions</a:t>
            </a:r>
          </a:p>
          <a:p>
            <a:pPr marL="457200" lvl="1"/>
            <a:endParaRPr lang="en-US" sz="1400" dirty="0" smtClean="0"/>
          </a:p>
          <a:p>
            <a:pPr marL="457200" lvl="1"/>
            <a:endParaRPr lang="en-US" sz="1400" dirty="0"/>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348428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directives exercise</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buFont typeface="Arial" panose="020B0604020202020204" pitchFamily="34" charset="0"/>
              <a:buChar char="•"/>
            </a:pPr>
            <a:r>
              <a:rPr lang="en-US" sz="1400" dirty="0" smtClean="0"/>
              <a:t>Define a header JSP which counts the visits of the page.</a:t>
            </a:r>
          </a:p>
          <a:p>
            <a:pPr marL="742950" lvl="1" indent="-285750">
              <a:buFont typeface="Arial" panose="020B0604020202020204" pitchFamily="34" charset="0"/>
              <a:buChar char="•"/>
            </a:pPr>
            <a:r>
              <a:rPr lang="en-US" sz="1400" dirty="0" smtClean="0"/>
              <a:t>Define a footer JSP</a:t>
            </a:r>
          </a:p>
          <a:p>
            <a:pPr marL="742950" lvl="1" indent="-285750">
              <a:buFont typeface="Arial" panose="020B0604020202020204" pitchFamily="34" charset="0"/>
              <a:buChar char="•"/>
            </a:pPr>
            <a:r>
              <a:rPr lang="en-US" sz="1400" dirty="0" smtClean="0"/>
              <a:t>Combine the header and footer in </a:t>
            </a:r>
            <a:r>
              <a:rPr lang="en-US" sz="1400" dirty="0" err="1" smtClean="0"/>
              <a:t>main.jsp</a:t>
            </a:r>
            <a:endParaRPr lang="en-US" sz="1400" dirty="0" smtClean="0"/>
          </a:p>
          <a:p>
            <a:pPr marL="457200" lvl="1"/>
            <a:endParaRPr lang="en-US" sz="1400" dirty="0" smtClean="0"/>
          </a:p>
          <a:p>
            <a:pPr marL="457200" lvl="1"/>
            <a:endParaRPr lang="en-US" sz="1400" dirty="0"/>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3380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or Servlet?</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lgn="ctr">
              <a:lnSpc>
                <a:spcPct val="300000"/>
              </a:lnSpc>
              <a:buFont typeface="Arial" panose="020B0604020202020204" pitchFamily="34" charset="0"/>
              <a:buChar char="•"/>
            </a:pPr>
            <a:r>
              <a:rPr lang="en-US" dirty="0" smtClean="0"/>
              <a:t>When we should use JSP and when we should use Servlet?</a:t>
            </a:r>
          </a:p>
          <a:p>
            <a:pPr marL="457200" lvl="1"/>
            <a:endParaRPr lang="en-US" sz="1400" dirty="0"/>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412166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in Java</a:t>
            </a:r>
            <a:endParaRPr lang="en-US" dirty="0"/>
          </a:p>
        </p:txBody>
      </p:sp>
      <p:sp>
        <p:nvSpPr>
          <p:cNvPr id="7" name="Text Placeholder 6"/>
          <p:cNvSpPr>
            <a:spLocks noGrp="1"/>
          </p:cNvSpPr>
          <p:nvPr>
            <p:ph type="body" sz="quarter" idx="13"/>
          </p:nvPr>
        </p:nvSpPr>
        <p:spPr/>
        <p:txBody>
          <a:bodyPr/>
          <a:lstStyle/>
          <a:p>
            <a:r>
              <a:rPr lang="en-US" smtClean="0"/>
              <a:t>Agenda for today</a:t>
            </a:r>
            <a:endParaRPr lang="en-US" dirty="0"/>
          </a:p>
        </p:txBody>
      </p:sp>
      <p:graphicFrame>
        <p:nvGraphicFramePr>
          <p:cNvPr id="3" name="Content Placeholder 2"/>
          <p:cNvGraphicFramePr>
            <a:graphicFrameLocks noGrp="1"/>
          </p:cNvGraphicFramePr>
          <p:nvPr>
            <p:ph type="tbl" sz="quarter" idx="14"/>
            <p:extLst>
              <p:ext uri="{D42A27DB-BD31-4B8C-83A1-F6EECF244321}">
                <p14:modId xmlns:p14="http://schemas.microsoft.com/office/powerpoint/2010/main" val="3894056672"/>
              </p:ext>
            </p:extLst>
          </p:nvPr>
        </p:nvGraphicFramePr>
        <p:xfrm>
          <a:off x="2486025" y="1273175"/>
          <a:ext cx="6372656" cy="3346848"/>
        </p:xfrm>
        <a:graphic>
          <a:graphicData uri="http://schemas.openxmlformats.org/drawingml/2006/table">
            <a:tbl>
              <a:tblPr bandRow="1">
                <a:tableStyleId>{2D5ABB26-0587-4C30-8999-92F81FD0307C}</a:tableStyleId>
              </a:tblPr>
              <a:tblGrid>
                <a:gridCol w="6372656"/>
              </a:tblGrid>
              <a:tr h="371872">
                <a:tc>
                  <a:txBody>
                    <a:bodyPr/>
                    <a:lstStyle/>
                    <a:p>
                      <a:pPr>
                        <a:spcAft>
                          <a:spcPts val="600"/>
                        </a:spcAft>
                      </a:pPr>
                      <a:r>
                        <a:rPr lang="en-US" sz="1200" dirty="0" smtClean="0"/>
                        <a:t>Apache </a:t>
                      </a:r>
                      <a:r>
                        <a:rPr lang="en-US" sz="1200" baseline="0" dirty="0" smtClean="0"/>
                        <a:t>Tomcat Server</a:t>
                      </a:r>
                      <a:endParaRPr lang="en-US" sz="1200" dirty="0"/>
                    </a:p>
                  </a:txBody>
                  <a:tcPr marL="74440" marR="74440" marT="34290" marB="34290" anchor="ctr">
                    <a:lnL>
                      <a:noFill/>
                    </a:lnL>
                    <a:lnR>
                      <a:noFill/>
                    </a:lnR>
                    <a:lnT>
                      <a:noFill/>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r>
                        <a:rPr lang="en-US" sz="1200" dirty="0" smtClean="0"/>
                        <a:t>Servlets</a:t>
                      </a: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r>
                        <a:rPr lang="en-US" sz="1200" dirty="0" smtClean="0"/>
                        <a:t>JSP</a:t>
                      </a:r>
                      <a:endParaRPr lang="en-US" sz="1200" dirty="0" smtClean="0">
                        <a:solidFill>
                          <a:schemeClr val="accent6">
                            <a:lumMod val="60000"/>
                            <a:lumOff val="40000"/>
                          </a:schemeClr>
                        </a:solidFill>
                      </a:endParaRP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dirty="0" smtClean="0"/>
                        <a:t>Packaging</a:t>
                      </a:r>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a:spcAft>
                          <a:spcPts val="600"/>
                        </a:spcAft>
                      </a:pP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lvl="0">
                        <a:spcBef>
                          <a:spcPts val="0"/>
                        </a:spcBef>
                        <a:spcAft>
                          <a:spcPts val="600"/>
                        </a:spcAft>
                        <a:buClrTx/>
                        <a:defRPr/>
                      </a:pPr>
                      <a:endParaRPr lang="en-US" sz="1200" dirty="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r h="371872">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endParaRPr lang="en-US" sz="1200" dirty="0" smtClean="0"/>
                    </a:p>
                  </a:txBody>
                  <a:tcPr marL="74440" marR="74440" marT="34290" marB="34290" anchor="ctr">
                    <a:lnL>
                      <a:noFill/>
                    </a:lnL>
                    <a:lnR>
                      <a:noFill/>
                    </a:lnR>
                    <a:lnT w="6350" cap="flat" cmpd="sng" algn="ctr">
                      <a:solidFill>
                        <a:schemeClr val="accent4"/>
                      </a:solidFill>
                      <a:prstDash val="solid"/>
                      <a:round/>
                      <a:headEnd type="none" w="med" len="med"/>
                      <a:tailEnd type="none" w="med" len="med"/>
                    </a:lnT>
                    <a:lnB w="63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Footer Placeholder 3"/>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40876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50" y="307435"/>
            <a:ext cx="6584996"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ts val="0"/>
              </a:spcBef>
              <a:spcAft>
                <a:spcPts val="600"/>
              </a:spcAft>
              <a:buClrTx/>
              <a:defRPr/>
            </a:pPr>
            <a:r>
              <a:rPr lang="en-US" sz="2400" dirty="0" smtClean="0"/>
              <a:t>JSP or Servlet?</a:t>
            </a:r>
            <a:endParaRPr lang="en-US" sz="2400" dirty="0"/>
          </a:p>
        </p:txBody>
      </p:sp>
      <p:sp>
        <p:nvSpPr>
          <p:cNvPr id="11" name="Rectangle 7"/>
          <p:cNvSpPr>
            <a:spLocks noGrp="1" noChangeArrowheads="1"/>
          </p:cNvSpPr>
          <p:nvPr>
            <p:ph idx="1"/>
          </p:nvPr>
        </p:nvSpPr>
        <p:spPr>
          <a:xfrm>
            <a:off x="285750" y="904977"/>
            <a:ext cx="7772400" cy="3694855"/>
          </a:xfrm>
        </p:spPr>
        <p:txBody>
          <a:bodyPr>
            <a:normAutofit/>
          </a:bodyPr>
          <a:lstStyle/>
          <a:p>
            <a:pPr marL="742950" lvl="1" indent="-285750">
              <a:lnSpc>
                <a:spcPct val="110000"/>
              </a:lnSpc>
              <a:buFont typeface="Arial" panose="020B0604020202020204" pitchFamily="34" charset="0"/>
              <a:buChar char="•"/>
            </a:pPr>
            <a:r>
              <a:rPr lang="en-US" dirty="0" smtClean="0"/>
              <a:t>JSP </a:t>
            </a:r>
            <a:r>
              <a:rPr lang="en-US" dirty="0"/>
              <a:t>is compiled to servlet the first time it is run. This means that there is no real run time differences between the JSP and the servlet. The most tradition way the servlets are used are </a:t>
            </a:r>
            <a:r>
              <a:rPr lang="en-US" dirty="0" smtClean="0"/>
              <a:t>as controllers </a:t>
            </a:r>
            <a:r>
              <a:rPr lang="en-US" dirty="0"/>
              <a:t>and JSPs as views. JSP should not contain any business logic or database connections inside. They should </a:t>
            </a:r>
            <a:r>
              <a:rPr lang="en-US" dirty="0" smtClean="0"/>
              <a:t>be used </a:t>
            </a:r>
            <a:r>
              <a:rPr lang="en-US" smtClean="0"/>
              <a:t>only to present </a:t>
            </a:r>
            <a:r>
              <a:rPr lang="en-US" dirty="0"/>
              <a:t>the data to the user. </a:t>
            </a:r>
            <a:endParaRPr lang="en-US" sz="1400" dirty="0" smtClean="0"/>
          </a:p>
          <a:p>
            <a:pPr marL="457200" lvl="1"/>
            <a:endParaRPr lang="en-US" sz="1400" dirty="0"/>
          </a:p>
          <a:p>
            <a:pPr marL="457200" lvl="1"/>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7439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9"/>
          <p:cNvSpPr>
            <a:spLocks noGrp="1"/>
          </p:cNvSpPr>
          <p:nvPr>
            <p:ph type="ctrTitle"/>
          </p:nvPr>
        </p:nvSpPr>
        <p:spPr/>
        <p:txBody>
          <a:bodyPr/>
          <a:lstStyle/>
          <a:p>
            <a:r>
              <a:rPr lang="en-US" sz="3500" dirty="0" smtClean="0"/>
              <a:t>Questions?</a:t>
            </a:r>
            <a:endParaRPr lang="en-US" sz="3500" dirty="0"/>
          </a:p>
        </p:txBody>
      </p:sp>
      <p:sp>
        <p:nvSpPr>
          <p:cNvPr id="2" name="Footer Placeholder 1"/>
          <p:cNvSpPr>
            <a:spLocks noGrp="1"/>
          </p:cNvSpPr>
          <p:nvPr>
            <p:ph type="ftr" sz="quarter" idx="3"/>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9716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10000"/>
          </a:bodyPr>
          <a:lstStyle/>
          <a:p>
            <a:r>
              <a:rPr lang="en-US" sz="1900" dirty="0" smtClean="0"/>
              <a:t>Basic Tomcat application part 1</a:t>
            </a:r>
            <a:r>
              <a:rPr lang="en-US" dirty="0" smtClean="0"/>
              <a:t>	  </a:t>
            </a:r>
            <a:endParaRPr lang="en-US" dirty="0"/>
          </a:p>
        </p:txBody>
      </p:sp>
      <p:sp>
        <p:nvSpPr>
          <p:cNvPr id="3" name="Content Placeholder 2"/>
          <p:cNvSpPr>
            <a:spLocks noGrp="1"/>
          </p:cNvSpPr>
          <p:nvPr>
            <p:ph sz="half" idx="2"/>
          </p:nvPr>
        </p:nvSpPr>
        <p:spPr>
          <a:xfrm>
            <a:off x="285751" y="1330524"/>
            <a:ext cx="8543204" cy="3364421"/>
          </a:xfrm>
        </p:spPr>
        <p:txBody>
          <a:bodyPr>
            <a:normAutofit/>
          </a:bodyPr>
          <a:lstStyle/>
          <a:p>
            <a:pPr marL="285750" indent="-285750">
              <a:buFont typeface="Arial" panose="020B0604020202020204" pitchFamily="34" charset="0"/>
              <a:buChar char="•"/>
            </a:pPr>
            <a:r>
              <a:rPr lang="en-US" sz="1600" dirty="0" smtClean="0"/>
              <a:t>Develop an account registration form which submits its data to a servlet. Let the registration properties be the same as those defined in the </a:t>
            </a:r>
            <a:r>
              <a:rPr lang="en-US" sz="1600" dirty="0" err="1" smtClean="0"/>
              <a:t>AccountBean</a:t>
            </a:r>
            <a:r>
              <a:rPr lang="bg-BG" sz="1600" dirty="0" smtClean="0"/>
              <a:t> </a:t>
            </a:r>
            <a:r>
              <a:rPr lang="en-US" sz="1600" dirty="0" smtClean="0"/>
              <a:t>from the address book project. </a:t>
            </a:r>
            <a:r>
              <a:rPr lang="en-US" sz="1600" dirty="0" smtClean="0"/>
              <a:t>Add an additional password and creation </a:t>
            </a:r>
            <a:r>
              <a:rPr lang="en-US" sz="1600" dirty="0" smtClean="0"/>
              <a:t>date </a:t>
            </a:r>
            <a:r>
              <a:rPr lang="en-US" sz="1600" dirty="0" smtClean="0"/>
              <a:t>fields.</a:t>
            </a:r>
            <a:endParaRPr lang="en-US" sz="1600" dirty="0"/>
          </a:p>
          <a:p>
            <a:pPr marL="285750" indent="-285750">
              <a:buFont typeface="Arial" panose="020B0604020202020204" pitchFamily="34" charset="0"/>
              <a:buChar char="•"/>
            </a:pPr>
            <a:r>
              <a:rPr lang="en-US" sz="1600" dirty="0" smtClean="0"/>
              <a:t>Save the submitted data to a file in the application folder.</a:t>
            </a:r>
          </a:p>
          <a:p>
            <a:pPr marL="285750" indent="-285750">
              <a:buFont typeface="Arial" panose="020B0604020202020204" pitchFamily="34" charset="0"/>
              <a:buChar char="•"/>
            </a:pPr>
            <a:r>
              <a:rPr lang="en-US" sz="1600" dirty="0" smtClean="0"/>
              <a:t>If the data is successfully persisted, redirect to success page.</a:t>
            </a:r>
          </a:p>
          <a:p>
            <a:pPr marL="285750" indent="-285750">
              <a:buFont typeface="Arial" panose="020B0604020202020204" pitchFamily="34" charset="0"/>
              <a:buChar char="•"/>
            </a:pPr>
            <a:r>
              <a:rPr lang="en-US" sz="1600" dirty="0" smtClean="0"/>
              <a:t>If error occurs redirect to an error page.</a:t>
            </a:r>
          </a:p>
          <a:p>
            <a:pPr marL="285750" indent="-285750">
              <a:buFont typeface="Arial" panose="020B0604020202020204" pitchFamily="34" charset="0"/>
              <a:buChar char="•"/>
            </a:pPr>
            <a:r>
              <a:rPr lang="en-US" sz="1600" dirty="0" smtClean="0"/>
              <a:t>Package the application in a WAR file. </a:t>
            </a:r>
          </a:p>
        </p:txBody>
      </p:sp>
      <p:sp>
        <p:nvSpPr>
          <p:cNvPr id="6" name="Title 5"/>
          <p:cNvSpPr>
            <a:spLocks noGrp="1"/>
          </p:cNvSpPr>
          <p:nvPr>
            <p:ph type="title"/>
          </p:nvPr>
        </p:nvSpPr>
        <p:spPr/>
        <p:txBody>
          <a:bodyPr/>
          <a:lstStyle/>
          <a:p>
            <a:r>
              <a:rPr lang="en-US" dirty="0" smtClean="0"/>
              <a:t>Homework</a:t>
            </a:r>
            <a:endParaRPr lang="en-US" dirty="0"/>
          </a:p>
        </p:txBody>
      </p:sp>
      <p:sp>
        <p:nvSpPr>
          <p:cNvPr id="7" name="Footer Placeholder 6"/>
          <p:cNvSpPr>
            <a:spLocks noGrp="1"/>
          </p:cNvSpPr>
          <p:nvPr>
            <p:ph type="ftr" sz="quarter" idx="10"/>
          </p:nvPr>
        </p:nvSpPr>
        <p:spPr/>
        <p:txBody>
          <a:bodyPr/>
          <a:lstStyle/>
          <a:p>
            <a:pPr algn="r"/>
            <a:r>
              <a:rPr lang="en-US" smtClean="0"/>
              <a:t>© 2016 Axway  |  CONFIDENTIAL</a:t>
            </a:r>
            <a:endParaRPr lang="en-US" dirty="0"/>
          </a:p>
        </p:txBody>
      </p:sp>
    </p:spTree>
    <p:extLst>
      <p:ext uri="{BB962C8B-B14F-4D97-AF65-F5344CB8AC3E}">
        <p14:creationId xmlns:p14="http://schemas.microsoft.com/office/powerpoint/2010/main" val="185417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Thanks for your attention!</a:t>
            </a:r>
            <a:endParaRPr lang="en-US" sz="4000" dirty="0"/>
          </a:p>
        </p:txBody>
      </p:sp>
      <p:sp>
        <p:nvSpPr>
          <p:cNvPr id="2" name="Footer Placeholder 1"/>
          <p:cNvSpPr>
            <a:spLocks noGrp="1"/>
          </p:cNvSpPr>
          <p:nvPr>
            <p:ph type="ftr" sz="quarter" idx="3"/>
          </p:nvPr>
        </p:nvSpPr>
        <p:spPr/>
        <p:txBody>
          <a:bodyPr/>
          <a:lstStyle/>
          <a:p>
            <a:pPr algn="r"/>
            <a:r>
              <a:rPr lang="en-US" dirty="0" smtClean="0"/>
              <a:t>© 2016 Axway  |  CONFIDENTIAL</a:t>
            </a:r>
            <a:endParaRPr lang="en-US" dirty="0"/>
          </a:p>
        </p:txBody>
      </p:sp>
      <p:sp>
        <p:nvSpPr>
          <p:cNvPr id="4" name="Title 4"/>
          <p:cNvSpPr txBox="1">
            <a:spLocks/>
          </p:cNvSpPr>
          <p:nvPr/>
        </p:nvSpPr>
        <p:spPr>
          <a:xfrm>
            <a:off x="6166213" y="4210088"/>
            <a:ext cx="2690572" cy="539316"/>
          </a:xfrm>
          <a:prstGeom prst="rect">
            <a:avLst/>
          </a:prstGeom>
        </p:spPr>
        <p:txBody>
          <a:bodyPr vert="horz" lIns="0" tIns="45720" rIns="91440" bIns="45720" rtlCol="0" anchor="t">
            <a:noAutofit/>
          </a:bodyPr>
          <a:lstStyle>
            <a:lvl1pPr algn="l" defTabSz="685783" rtl="0" eaLnBrk="1" latinLnBrk="0" hangingPunct="1">
              <a:lnSpc>
                <a:spcPct val="100000"/>
              </a:lnSpc>
              <a:spcBef>
                <a:spcPct val="0"/>
              </a:spcBef>
              <a:buNone/>
              <a:defRPr sz="10000" b="1" i="0" kern="1200" baseline="0">
                <a:solidFill>
                  <a:schemeClr val="bg1"/>
                </a:solidFill>
                <a:latin typeface="+mj-lt"/>
                <a:ea typeface="Roboto"/>
                <a:cs typeface="Roboto"/>
              </a:defRPr>
            </a:lvl1pPr>
          </a:lstStyle>
          <a:p>
            <a:r>
              <a:rPr lang="en-US" sz="1500" dirty="0" smtClean="0"/>
              <a:t>Petya Karastoyanova</a:t>
            </a:r>
          </a:p>
          <a:p>
            <a:r>
              <a:rPr lang="en-US" sz="1500" dirty="0" smtClean="0"/>
              <a:t>pkarastoyanova@axway.com</a:t>
            </a:r>
            <a:endParaRPr lang="en-US" sz="1500" dirty="0"/>
          </a:p>
        </p:txBody>
      </p:sp>
    </p:spTree>
    <p:extLst>
      <p:ext uri="{BB962C8B-B14F-4D97-AF65-F5344CB8AC3E}">
        <p14:creationId xmlns:p14="http://schemas.microsoft.com/office/powerpoint/2010/main" val="112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Apache Tomcat Server</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r>
              <a:rPr lang="en-US" sz="1000" dirty="0" smtClean="0">
                <a:latin typeface="Courier New" panose="02070309020205020404" pitchFamily="49" charset="0"/>
                <a:cs typeface="Courier New" panose="02070309020205020404" pitchFamily="49" charset="0"/>
              </a:rPr>
              <a:t>   </a:t>
            </a:r>
          </a:p>
          <a:p>
            <a:pPr>
              <a:spcBef>
                <a:spcPts val="0"/>
              </a:spcBef>
            </a:pPr>
            <a:r>
              <a:rPr lang="en-US" dirty="0"/>
              <a:t>An open source Java Servlet container which implements JAVA EE specifications like Java Servlet, </a:t>
            </a:r>
            <a:r>
              <a:rPr lang="en-US" dirty="0" err="1"/>
              <a:t>JavaServer</a:t>
            </a:r>
            <a:r>
              <a:rPr lang="en-US" dirty="0"/>
              <a:t> Pages(JSP), Java EL, web sockets and provides “pure Java” HTTP web server</a:t>
            </a:r>
            <a:r>
              <a:rPr lang="en-US" dirty="0" smtClean="0"/>
              <a:t>.</a:t>
            </a:r>
          </a:p>
          <a:p>
            <a:pPr>
              <a:spcBef>
                <a:spcPts val="0"/>
              </a:spcBef>
            </a:pPr>
            <a:endParaRPr lang="en-US" dirty="0">
              <a:latin typeface="Courier New" panose="02070309020205020404" pitchFamily="49" charset="0"/>
              <a:cs typeface="Courier New" panose="02070309020205020404" pitchFamily="49" charset="0"/>
            </a:endParaRPr>
          </a:p>
          <a:p>
            <a:pPr>
              <a:spcBef>
                <a:spcPts val="0"/>
              </a:spcBef>
            </a:pPr>
            <a:r>
              <a:rPr lang="en-US" dirty="0" smtClean="0">
                <a:cs typeface="Courier New" panose="02070309020205020404" pitchFamily="49" charset="0"/>
              </a:rPr>
              <a:t>Components:</a:t>
            </a:r>
          </a:p>
          <a:p>
            <a:pPr marL="628641" lvl="1" indent="-285750">
              <a:spcBef>
                <a:spcPts val="0"/>
              </a:spcBef>
              <a:buFont typeface="Arial" panose="020B0604020202020204" pitchFamily="34" charset="0"/>
              <a:buChar char="•"/>
            </a:pPr>
            <a:r>
              <a:rPr lang="en-US" dirty="0" smtClean="0">
                <a:cs typeface="Courier New" panose="02070309020205020404" pitchFamily="49" charset="0"/>
              </a:rPr>
              <a:t>Catalina – the Tomcat’s servlet container</a:t>
            </a:r>
          </a:p>
          <a:p>
            <a:pPr marL="628641" lvl="1" indent="-285750">
              <a:spcBef>
                <a:spcPts val="0"/>
              </a:spcBef>
              <a:buFont typeface="Arial" panose="020B0604020202020204" pitchFamily="34" charset="0"/>
              <a:buChar char="•"/>
            </a:pPr>
            <a:r>
              <a:rPr lang="en-US" dirty="0" smtClean="0">
                <a:cs typeface="Courier New" panose="02070309020205020404" pitchFamily="49" charset="0"/>
              </a:rPr>
              <a:t>Coyote – the connector component which supports HTTP protocol</a:t>
            </a:r>
          </a:p>
          <a:p>
            <a:pPr marL="628641" lvl="1" indent="-285750">
              <a:spcBef>
                <a:spcPts val="0"/>
              </a:spcBef>
              <a:buFont typeface="Arial" panose="020B0604020202020204" pitchFamily="34" charset="0"/>
              <a:buChar char="•"/>
            </a:pPr>
            <a:r>
              <a:rPr lang="en-US" dirty="0" err="1" smtClean="0">
                <a:cs typeface="Courier New" panose="02070309020205020404" pitchFamily="49" charset="0"/>
              </a:rPr>
              <a:t>Japser</a:t>
            </a:r>
            <a:r>
              <a:rPr lang="en-US" dirty="0" smtClean="0">
                <a:cs typeface="Courier New" panose="02070309020205020404" pitchFamily="49" charset="0"/>
              </a:rPr>
              <a:t> – the Tomcat’s JSP</a:t>
            </a:r>
            <a:r>
              <a:rPr lang="en-US" dirty="0">
                <a:cs typeface="Courier New" panose="02070309020205020404" pitchFamily="49" charset="0"/>
              </a:rPr>
              <a:t> </a:t>
            </a:r>
            <a:r>
              <a:rPr lang="en-US" dirty="0" smtClean="0">
                <a:cs typeface="Courier New" panose="02070309020205020404" pitchFamily="49" charset="0"/>
              </a:rPr>
              <a:t>engine</a:t>
            </a:r>
            <a:endParaRPr lang="en-US" dirty="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96763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Servlet overview</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endParaRPr lang="en-US" sz="1050" dirty="0">
              <a:latin typeface="Courier New" panose="02070309020205020404" pitchFamily="49" charset="0"/>
              <a:cs typeface="Courier New" panose="02070309020205020404" pitchFamily="49" charset="0"/>
            </a:endParaRPr>
          </a:p>
          <a:p>
            <a:pPr marL="514341" lvl="1" indent="-171450">
              <a:spcBef>
                <a:spcPts val="0"/>
              </a:spcBef>
              <a:buFont typeface="Arial" panose="020B0604020202020204" pitchFamily="34" charset="0"/>
              <a:buChar char="•"/>
            </a:pPr>
            <a:r>
              <a:rPr lang="en-US" dirty="0" smtClean="0">
                <a:cs typeface="Courier New" panose="02070309020205020404" pitchFamily="49" charset="0"/>
              </a:rPr>
              <a:t>Java class which conforms Servlet API, a standard for implementing java classes that responds to requests.</a:t>
            </a:r>
          </a:p>
          <a:p>
            <a:pPr lvl="1">
              <a:spcBef>
                <a:spcPts val="0"/>
              </a:spcBef>
            </a:pPr>
            <a:endParaRPr lang="en-US" dirty="0" smtClean="0">
              <a:cs typeface="Courier New" panose="02070309020205020404" pitchFamily="49" charset="0"/>
            </a:endParaRPr>
          </a:p>
          <a:p>
            <a:pPr marL="514341" lvl="1" indent="-171450">
              <a:spcBef>
                <a:spcPts val="0"/>
              </a:spcBef>
              <a:buFont typeface="Arial" panose="020B0604020202020204" pitchFamily="34" charset="0"/>
              <a:buChar char="•"/>
            </a:pPr>
            <a:r>
              <a:rPr lang="en-US" dirty="0" smtClean="0">
                <a:cs typeface="Courier New" panose="02070309020205020404" pitchFamily="49" charset="0"/>
              </a:rPr>
              <a:t>Servlets can add dynamically content to a web page.</a:t>
            </a:r>
          </a:p>
          <a:p>
            <a:pPr lvl="1">
              <a:spcBef>
                <a:spcPts val="0"/>
              </a:spcBef>
            </a:pPr>
            <a:endParaRPr lang="en-US" dirty="0" smtClean="0">
              <a:cs typeface="Courier New" panose="02070309020205020404" pitchFamily="49" charset="0"/>
            </a:endParaRPr>
          </a:p>
          <a:p>
            <a:pPr marL="514341" lvl="1" indent="-171450">
              <a:spcBef>
                <a:spcPts val="0"/>
              </a:spcBef>
              <a:buFont typeface="Arial" panose="020B0604020202020204" pitchFamily="34" charset="0"/>
              <a:buChar char="•"/>
            </a:pPr>
            <a:r>
              <a:rPr lang="en-US" dirty="0" smtClean="0">
                <a:cs typeface="Courier New" panose="02070309020205020404" pitchFamily="49" charset="0"/>
              </a:rPr>
              <a:t>Content is commonly HTML but it could be any other data such as XML.</a:t>
            </a:r>
          </a:p>
          <a:p>
            <a:pPr lvl="1">
              <a:spcBef>
                <a:spcPts val="0"/>
              </a:spcBef>
            </a:pPr>
            <a:endParaRPr lang="en-US" dirty="0" smtClean="0">
              <a:cs typeface="Courier New" panose="02070309020205020404" pitchFamily="49" charset="0"/>
            </a:endParaRPr>
          </a:p>
          <a:p>
            <a:pPr marL="514341" lvl="1" indent="-171450">
              <a:spcBef>
                <a:spcPts val="0"/>
              </a:spcBef>
              <a:buFont typeface="Arial" panose="020B0604020202020204" pitchFamily="34" charset="0"/>
              <a:buChar char="•"/>
            </a:pPr>
            <a:r>
              <a:rPr lang="en-US" dirty="0" smtClean="0">
                <a:cs typeface="Courier New" panose="02070309020205020404" pitchFamily="49" charset="0"/>
              </a:rPr>
              <a:t>Servlets are run by web containers such as Tomcat. The web container is responsible for the life cycle of the servlets as well as mapping particular URL to a servlet and ensuring that the URL requestor has the appropriate access rights.</a:t>
            </a:r>
          </a:p>
          <a:p>
            <a:pPr marL="171450" indent="-171450">
              <a:spcBef>
                <a:spcPts val="0"/>
              </a:spcBef>
              <a:buFont typeface="Arial" panose="020B0604020202020204" pitchFamily="34" charset="0"/>
              <a:buChar char="•"/>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8174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Servlet life cycle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endParaRPr lang="en-US" sz="1050" dirty="0">
              <a:latin typeface="Courier New" panose="02070309020205020404" pitchFamily="49" charset="0"/>
              <a:cs typeface="Courier New" panose="02070309020205020404" pitchFamily="49" charset="0"/>
            </a:endParaRPr>
          </a:p>
          <a:p>
            <a:pPr marL="514341" lvl="1" indent="-171450">
              <a:spcBef>
                <a:spcPts val="0"/>
              </a:spcBef>
              <a:buFont typeface="Arial" panose="020B0604020202020204" pitchFamily="34" charset="0"/>
              <a:buChar char="•"/>
            </a:pPr>
            <a:r>
              <a:rPr lang="en-US" dirty="0" smtClean="0">
                <a:cs typeface="Courier New" panose="02070309020205020404" pitchFamily="49" charset="0"/>
              </a:rPr>
              <a:t>Requests are delegated to the servlet container</a:t>
            </a:r>
          </a:p>
          <a:p>
            <a:pPr marL="514341" lvl="1" indent="-171450">
              <a:spcBef>
                <a:spcPts val="0"/>
              </a:spcBef>
              <a:buFont typeface="Arial" panose="020B0604020202020204" pitchFamily="34" charset="0"/>
              <a:buChar char="•"/>
            </a:pPr>
            <a:r>
              <a:rPr lang="en-US" dirty="0" smtClean="0">
                <a:cs typeface="Courier New" panose="02070309020205020404" pitchFamily="49" charset="0"/>
              </a:rPr>
              <a:t>The container loads the servlet before invoking the service method</a:t>
            </a:r>
          </a:p>
          <a:p>
            <a:pPr marL="514341" lvl="1" indent="-171450">
              <a:spcBef>
                <a:spcPts val="0"/>
              </a:spcBef>
              <a:buFont typeface="Arial" panose="020B0604020202020204" pitchFamily="34" charset="0"/>
              <a:buChar char="•"/>
            </a:pPr>
            <a:r>
              <a:rPr lang="en-US" dirty="0" smtClean="0">
                <a:cs typeface="Courier New" panose="02070309020205020404" pitchFamily="49" charset="0"/>
              </a:rPr>
              <a:t>The servlet container handles multiple </a:t>
            </a:r>
          </a:p>
          <a:p>
            <a:pPr lvl="1">
              <a:spcBef>
                <a:spcPts val="0"/>
              </a:spcBef>
            </a:pPr>
            <a:r>
              <a:rPr lang="en-US" dirty="0">
                <a:cs typeface="Courier New" panose="02070309020205020404" pitchFamily="49" charset="0"/>
              </a:rPr>
              <a:t>	</a:t>
            </a:r>
            <a:r>
              <a:rPr lang="en-US" dirty="0" smtClean="0">
                <a:cs typeface="Courier New" panose="02070309020205020404" pitchFamily="49" charset="0"/>
              </a:rPr>
              <a:t>requests by spawning multiple </a:t>
            </a:r>
          </a:p>
          <a:p>
            <a:pPr lvl="1">
              <a:spcBef>
                <a:spcPts val="0"/>
              </a:spcBef>
            </a:pPr>
            <a:r>
              <a:rPr lang="en-US" dirty="0">
                <a:cs typeface="Courier New" panose="02070309020205020404" pitchFamily="49" charset="0"/>
              </a:rPr>
              <a:t>	</a:t>
            </a:r>
            <a:r>
              <a:rPr lang="en-US" dirty="0" smtClean="0">
                <a:cs typeface="Courier New" panose="02070309020205020404" pitchFamily="49" charset="0"/>
              </a:rPr>
              <a:t>threads and each thread is </a:t>
            </a:r>
          </a:p>
          <a:p>
            <a:pPr lvl="1">
              <a:spcBef>
                <a:spcPts val="0"/>
              </a:spcBef>
            </a:pPr>
            <a:r>
              <a:rPr lang="en-US" dirty="0">
                <a:cs typeface="Courier New" panose="02070309020205020404" pitchFamily="49" charset="0"/>
              </a:rPr>
              <a:t>	</a:t>
            </a:r>
            <a:r>
              <a:rPr lang="en-US" dirty="0" smtClean="0">
                <a:cs typeface="Courier New" panose="02070309020205020404" pitchFamily="49" charset="0"/>
              </a:rPr>
              <a:t>invoking the service method</a:t>
            </a: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691795" y="2006835"/>
            <a:ext cx="3366355" cy="2742569"/>
          </a:xfrm>
          <a:prstGeom prst="rect">
            <a:avLst/>
          </a:prstGeom>
        </p:spPr>
      </p:pic>
    </p:spTree>
    <p:extLst>
      <p:ext uri="{BB962C8B-B14F-4D97-AF65-F5344CB8AC3E}">
        <p14:creationId xmlns:p14="http://schemas.microsoft.com/office/powerpoint/2010/main" val="359249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Servlet life cycle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endParaRPr lang="en-US" sz="1050" dirty="0">
              <a:latin typeface="Courier New" panose="02070309020205020404" pitchFamily="49" charset="0"/>
              <a:cs typeface="Courier New" panose="02070309020205020404" pitchFamily="49" charset="0"/>
            </a:endParaRPr>
          </a:p>
          <a:p>
            <a:pPr marL="514341" lvl="1" indent="-171450">
              <a:spcBef>
                <a:spcPts val="0"/>
              </a:spcBef>
              <a:buFont typeface="Arial" panose="020B0604020202020204" pitchFamily="34" charset="0"/>
              <a:buChar char="•"/>
            </a:pPr>
            <a:r>
              <a:rPr lang="en-US" dirty="0" err="1">
                <a:cs typeface="Courier New" panose="02070309020205020404" pitchFamily="49" charset="0"/>
              </a:rPr>
              <a:t>i</a:t>
            </a:r>
            <a:r>
              <a:rPr lang="en-US" dirty="0" err="1" smtClean="0">
                <a:cs typeface="Courier New" panose="02070309020205020404" pitchFamily="49" charset="0"/>
              </a:rPr>
              <a:t>nit</a:t>
            </a:r>
            <a:r>
              <a:rPr lang="en-US" dirty="0" smtClean="0">
                <a:cs typeface="Courier New" panose="02070309020205020404" pitchFamily="49" charset="0"/>
              </a:rPr>
              <a:t>() – the servlet is initialized by this method. It is called only once.</a:t>
            </a:r>
          </a:p>
          <a:p>
            <a:pPr lvl="1">
              <a:spcBef>
                <a:spcPts val="0"/>
              </a:spcBef>
            </a:pPr>
            <a:endParaRPr lang="en-US" dirty="0" smtClean="0">
              <a:cs typeface="Courier New" panose="02070309020205020404" pitchFamily="49" charset="0"/>
            </a:endParaRPr>
          </a:p>
          <a:p>
            <a:pPr marL="514341" lvl="1" indent="-171450">
              <a:spcBef>
                <a:spcPts val="0"/>
              </a:spcBef>
              <a:buFont typeface="Arial" panose="020B0604020202020204" pitchFamily="34" charset="0"/>
              <a:buChar char="•"/>
            </a:pPr>
            <a:r>
              <a:rPr lang="en-US" dirty="0">
                <a:cs typeface="Courier New" panose="02070309020205020404" pitchFamily="49" charset="0"/>
              </a:rPr>
              <a:t>s</a:t>
            </a:r>
            <a:r>
              <a:rPr lang="en-US" dirty="0" smtClean="0">
                <a:cs typeface="Courier New" panose="02070309020205020404" pitchFamily="49" charset="0"/>
              </a:rPr>
              <a:t>ervice() – method is called to process the client’s request. Each time the client request for a servlet, the server spawns a new thread and calls service(). The method checks the type GET, POST, DELETE etc. and it calls the corresponding method </a:t>
            </a:r>
            <a:r>
              <a:rPr lang="en-US" dirty="0" err="1" smtClean="0">
                <a:cs typeface="Courier New" panose="02070309020205020404" pitchFamily="49" charset="0"/>
              </a:rPr>
              <a:t>doGet</a:t>
            </a:r>
            <a:r>
              <a:rPr lang="en-US" dirty="0" smtClean="0">
                <a:cs typeface="Courier New" panose="02070309020205020404" pitchFamily="49" charset="0"/>
              </a:rPr>
              <a:t>(), </a:t>
            </a:r>
            <a:r>
              <a:rPr lang="en-US" dirty="0" err="1" smtClean="0">
                <a:cs typeface="Courier New" panose="02070309020205020404" pitchFamily="49" charset="0"/>
              </a:rPr>
              <a:t>doPost</a:t>
            </a:r>
            <a:r>
              <a:rPr lang="en-US" dirty="0" smtClean="0">
                <a:cs typeface="Courier New" panose="02070309020205020404" pitchFamily="49" charset="0"/>
              </a:rPr>
              <a:t>(), </a:t>
            </a:r>
            <a:r>
              <a:rPr lang="en-US" dirty="0" err="1" smtClean="0">
                <a:cs typeface="Courier New" panose="02070309020205020404" pitchFamily="49" charset="0"/>
              </a:rPr>
              <a:t>doDelete</a:t>
            </a:r>
            <a:r>
              <a:rPr lang="en-US" dirty="0" smtClean="0">
                <a:cs typeface="Courier New" panose="02070309020205020404" pitchFamily="49" charset="0"/>
              </a:rPr>
              <a:t>(). Usually this method is never overridden instead you override the </a:t>
            </a:r>
            <a:r>
              <a:rPr lang="en-US" dirty="0" err="1" smtClean="0">
                <a:cs typeface="Courier New" panose="02070309020205020404" pitchFamily="49" charset="0"/>
              </a:rPr>
              <a:t>doGet</a:t>
            </a:r>
            <a:r>
              <a:rPr lang="en-US" dirty="0" smtClean="0">
                <a:cs typeface="Courier New" panose="02070309020205020404" pitchFamily="49" charset="0"/>
              </a:rPr>
              <a:t>, </a:t>
            </a:r>
            <a:r>
              <a:rPr lang="en-US" dirty="0" err="1" smtClean="0">
                <a:cs typeface="Courier New" panose="02070309020205020404" pitchFamily="49" charset="0"/>
              </a:rPr>
              <a:t>doPost</a:t>
            </a:r>
            <a:r>
              <a:rPr lang="en-US" dirty="0" smtClean="0">
                <a:cs typeface="Courier New" panose="02070309020205020404" pitchFamily="49" charset="0"/>
              </a:rPr>
              <a:t> etc.</a:t>
            </a:r>
          </a:p>
          <a:p>
            <a:pPr lvl="1">
              <a:spcBef>
                <a:spcPts val="0"/>
              </a:spcBef>
            </a:pPr>
            <a:endParaRPr lang="en-US" dirty="0" smtClean="0">
              <a:cs typeface="Courier New" panose="02070309020205020404" pitchFamily="49" charset="0"/>
            </a:endParaRPr>
          </a:p>
          <a:p>
            <a:pPr marL="514341" lvl="1" indent="-171450">
              <a:spcBef>
                <a:spcPts val="0"/>
              </a:spcBef>
              <a:buFont typeface="Arial" panose="020B0604020202020204" pitchFamily="34" charset="0"/>
              <a:buChar char="•"/>
            </a:pPr>
            <a:r>
              <a:rPr lang="en-US" dirty="0">
                <a:cs typeface="Courier New" panose="02070309020205020404" pitchFamily="49" charset="0"/>
              </a:rPr>
              <a:t>d</a:t>
            </a:r>
            <a:r>
              <a:rPr lang="en-US" dirty="0" smtClean="0">
                <a:cs typeface="Courier New" panose="02070309020205020404" pitchFamily="49" charset="0"/>
              </a:rPr>
              <a:t>estroy() – the servlet is terminated by calling destroy() method. This method is called only once at the end of the lifecycle of the servlet. </a:t>
            </a: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70283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Servlet example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r>
              <a:rPr lang="en-US" sz="1050" dirty="0" smtClean="0">
                <a:solidFill>
                  <a:srgbClr val="0070C0"/>
                </a:solidFill>
                <a:latin typeface="Courier New" panose="02070309020205020404" pitchFamily="49" charset="0"/>
                <a:cs typeface="Courier New" panose="02070309020205020404" pitchFamily="49" charset="0"/>
              </a:rPr>
              <a:t>import</a:t>
            </a:r>
            <a:r>
              <a:rPr lang="en-US" sz="1050" dirty="0" smtClean="0">
                <a:latin typeface="Courier New" panose="02070309020205020404" pitchFamily="49" charset="0"/>
                <a:cs typeface="Courier New" panose="02070309020205020404" pitchFamily="49" charset="0"/>
              </a:rPr>
              <a:t> java.io.*;</a:t>
            </a:r>
          </a:p>
          <a:p>
            <a:pPr>
              <a:spcBef>
                <a:spcPts val="0"/>
              </a:spcBef>
            </a:pPr>
            <a:r>
              <a:rPr lang="en-US" sz="1050" dirty="0">
                <a:solidFill>
                  <a:srgbClr val="0070C0"/>
                </a:solidFill>
                <a:latin typeface="Courier New" panose="02070309020205020404" pitchFamily="49" charset="0"/>
                <a:cs typeface="Courier New" panose="02070309020205020404" pitchFamily="49" charset="0"/>
              </a:rPr>
              <a:t>Import</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javax.servlet</a:t>
            </a:r>
            <a:r>
              <a:rPr lang="en-US" sz="1050" dirty="0" smtClean="0">
                <a:latin typeface="Courier New" panose="02070309020205020404" pitchFamily="49" charset="0"/>
                <a:cs typeface="Courier New" panose="02070309020205020404" pitchFamily="49" charset="0"/>
              </a:rPr>
              <a:t>.*;</a:t>
            </a:r>
          </a:p>
          <a:p>
            <a:pPr>
              <a:spcBef>
                <a:spcPts val="0"/>
              </a:spcBef>
            </a:pPr>
            <a:r>
              <a:rPr lang="en-US" sz="1050" dirty="0">
                <a:solidFill>
                  <a:srgbClr val="0070C0"/>
                </a:solidFill>
                <a:latin typeface="Courier New" panose="02070309020205020404" pitchFamily="49" charset="0"/>
                <a:cs typeface="Courier New" panose="02070309020205020404" pitchFamily="49" charset="0"/>
              </a:rPr>
              <a:t>Import</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javax.servlet.http</a:t>
            </a:r>
            <a:r>
              <a:rPr lang="en-US" sz="1050" dirty="0" smtClean="0">
                <a:latin typeface="Courier New" panose="02070309020205020404" pitchFamily="49" charset="0"/>
                <a:cs typeface="Courier New" panose="02070309020205020404" pitchFamily="49" charset="0"/>
              </a:rPr>
              <a:t>.*;</a:t>
            </a:r>
          </a:p>
          <a:p>
            <a:pPr>
              <a:spcBef>
                <a:spcPts val="0"/>
              </a:spcBef>
            </a:pPr>
            <a:endParaRPr lang="en-US" sz="1050" dirty="0">
              <a:latin typeface="Courier New" panose="02070309020205020404" pitchFamily="49" charset="0"/>
              <a:cs typeface="Courier New" panose="02070309020205020404" pitchFamily="49" charset="0"/>
            </a:endParaRPr>
          </a:p>
          <a:p>
            <a:pPr>
              <a:spcBef>
                <a:spcPts val="0"/>
              </a:spcBef>
            </a:pPr>
            <a:r>
              <a:rPr lang="en-US" sz="1050" dirty="0">
                <a:solidFill>
                  <a:srgbClr val="0070C0"/>
                </a:solidFill>
                <a:latin typeface="Courier New" panose="02070309020205020404" pitchFamily="49" charset="0"/>
                <a:cs typeface="Courier New" panose="02070309020205020404" pitchFamily="49" charset="0"/>
              </a:rPr>
              <a:t>Public</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class</a:t>
            </a:r>
            <a:r>
              <a:rPr lang="en-US" sz="1050" dirty="0" smtClean="0">
                <a:latin typeface="Courier New" panose="02070309020205020404" pitchFamily="49" charset="0"/>
                <a:cs typeface="Courier New" panose="02070309020205020404" pitchFamily="49" charset="0"/>
              </a:rPr>
              <a:t> </a:t>
            </a:r>
            <a:r>
              <a:rPr lang="en-US" sz="1050" dirty="0" smtClean="0">
                <a:solidFill>
                  <a:schemeClr val="accent3"/>
                </a:solidFill>
                <a:latin typeface="Courier New" panose="02070309020205020404" pitchFamily="49" charset="0"/>
                <a:cs typeface="Courier New" panose="02070309020205020404" pitchFamily="49" charset="0"/>
              </a:rPr>
              <a:t>Hello</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extends</a:t>
            </a:r>
            <a:r>
              <a:rPr lang="en-US" sz="1050" dirty="0" smtClean="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HttpServlet</a:t>
            </a:r>
            <a:r>
              <a:rPr lang="en-US" sz="1050" dirty="0" smtClean="0">
                <a:latin typeface="Courier New" panose="02070309020205020404" pitchFamily="49" charset="0"/>
                <a:cs typeface="Courier New" panose="02070309020205020404" pitchFamily="49" charset="0"/>
              </a:rPr>
              <a:t>{</a:t>
            </a:r>
          </a:p>
          <a:p>
            <a:pPr>
              <a:spcBef>
                <a:spcPts val="0"/>
              </a:spcBef>
            </a:pP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private</a:t>
            </a:r>
            <a:r>
              <a:rPr lang="en-US" sz="1050" dirty="0" smtClean="0">
                <a:latin typeface="Courier New" panose="02070309020205020404" pitchFamily="49" charset="0"/>
                <a:cs typeface="Courier New" panose="02070309020205020404" pitchFamily="49" charset="0"/>
              </a:rPr>
              <a:t> String message;</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public</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void</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init</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throws</a:t>
            </a:r>
            <a:r>
              <a:rPr lang="en-US" sz="1050" dirty="0" smtClean="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ServletException</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message = </a:t>
            </a:r>
            <a:r>
              <a:rPr lang="en-US" sz="1050" dirty="0" smtClean="0">
                <a:solidFill>
                  <a:srgbClr val="00B050"/>
                </a:solidFill>
                <a:latin typeface="Courier New" panose="02070309020205020404" pitchFamily="49" charset="0"/>
                <a:cs typeface="Courier New" panose="02070309020205020404" pitchFamily="49" charset="0"/>
              </a:rPr>
              <a:t>“Hello World!”</a:t>
            </a:r>
            <a:r>
              <a:rPr lang="en-US" sz="1050" dirty="0" smtClean="0">
                <a:latin typeface="Courier New" panose="02070309020205020404" pitchFamily="49" charset="0"/>
                <a:cs typeface="Courier New" panose="02070309020205020404" pitchFamily="49" charset="0"/>
              </a:rPr>
              <a:t>;</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public</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void</a:t>
            </a:r>
            <a:r>
              <a:rPr lang="en-US" sz="1050" dirty="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doGet</a:t>
            </a:r>
            <a:r>
              <a:rPr lang="en-US" sz="1050" dirty="0">
                <a:solidFill>
                  <a:schemeClr val="accent3"/>
                </a:solidFill>
                <a:latin typeface="Courier New" panose="02070309020205020404" pitchFamily="49" charset="0"/>
                <a:cs typeface="Courier New" panose="02070309020205020404" pitchFamily="49" charset="0"/>
              </a:rPr>
              <a:t>(</a:t>
            </a:r>
            <a:r>
              <a:rPr lang="en-US" sz="1050" dirty="0" err="1">
                <a:solidFill>
                  <a:schemeClr val="accent3"/>
                </a:solidFill>
                <a:latin typeface="Courier New" panose="02070309020205020404" pitchFamily="49" charset="0"/>
                <a:cs typeface="Courier New" panose="02070309020205020404" pitchFamily="49" charset="0"/>
              </a:rPr>
              <a:t>HttpServletRequest</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request</a:t>
            </a:r>
            <a:r>
              <a:rPr lang="en-US" sz="1050" dirty="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HttpServletResponse</a:t>
            </a: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response) </a:t>
            </a:r>
            <a:r>
              <a:rPr lang="en-US" sz="1050" dirty="0">
                <a:solidFill>
                  <a:srgbClr val="0070C0"/>
                </a:solidFill>
                <a:latin typeface="Courier New" panose="02070309020205020404" pitchFamily="49" charset="0"/>
                <a:cs typeface="Courier New" panose="02070309020205020404" pitchFamily="49" charset="0"/>
              </a:rPr>
              <a:t>throws</a:t>
            </a:r>
            <a:r>
              <a:rPr lang="en-US" sz="1050" dirty="0" smtClean="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ServletException</a:t>
            </a:r>
            <a:r>
              <a:rPr lang="en-US" sz="1050" dirty="0" smtClean="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IOException</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response.setContentType</a:t>
            </a:r>
            <a:r>
              <a:rPr lang="en-US" sz="1050" dirty="0" smtClean="0">
                <a:latin typeface="Courier New" panose="02070309020205020404" pitchFamily="49" charset="0"/>
                <a:cs typeface="Courier New" panose="02070309020205020404" pitchFamily="49" charset="0"/>
              </a:rPr>
              <a:t>(</a:t>
            </a:r>
            <a:r>
              <a:rPr lang="en-US" sz="1050" dirty="0" smtClean="0">
                <a:solidFill>
                  <a:srgbClr val="00B050"/>
                </a:solidFill>
                <a:latin typeface="Courier New" panose="02070309020205020404" pitchFamily="49" charset="0"/>
                <a:cs typeface="Courier New" panose="02070309020205020404" pitchFamily="49" charset="0"/>
              </a:rPr>
              <a:t>“text/html”</a:t>
            </a:r>
            <a:r>
              <a:rPr lang="en-US" sz="1050" dirty="0" smtClean="0">
                <a:latin typeface="Courier New" panose="02070309020205020404" pitchFamily="49" charset="0"/>
                <a:cs typeface="Courier New" panose="02070309020205020404" pitchFamily="49" charset="0"/>
              </a:rPr>
              <a:t>);</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a:solidFill>
                  <a:schemeClr val="accent3"/>
                </a:solidFill>
                <a:latin typeface="Courier New" panose="02070309020205020404" pitchFamily="49" charset="0"/>
                <a:cs typeface="Courier New" panose="02070309020205020404" pitchFamily="49" charset="0"/>
              </a:rPr>
              <a:t>PrintWriter</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out</a:t>
            </a:r>
            <a:r>
              <a:rPr lang="en-US" sz="1050" dirty="0" smtClean="0">
                <a:latin typeface="Courier New" panose="02070309020205020404" pitchFamily="49" charset="0"/>
                <a:cs typeface="Courier New" panose="02070309020205020404" pitchFamily="49" charset="0"/>
              </a:rPr>
              <a:t> = </a:t>
            </a:r>
            <a:r>
              <a:rPr lang="en-US" sz="1050" dirty="0" err="1" smtClean="0">
                <a:latin typeface="Courier New" panose="02070309020205020404" pitchFamily="49" charset="0"/>
                <a:cs typeface="Courier New" panose="02070309020205020404" pitchFamily="49" charset="0"/>
              </a:rPr>
              <a:t>response.getWriter</a:t>
            </a:r>
            <a:r>
              <a:rPr lang="en-US" sz="1050" dirty="0" smtClean="0">
                <a:latin typeface="Courier New" panose="02070309020205020404" pitchFamily="49" charset="0"/>
                <a:cs typeface="Courier New" panose="02070309020205020404" pitchFamily="49" charset="0"/>
              </a:rPr>
              <a:t>();</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a:solidFill>
                  <a:srgbClr val="0070C0"/>
                </a:solidFill>
                <a:latin typeface="Courier New" panose="02070309020205020404" pitchFamily="49" charset="0"/>
                <a:cs typeface="Courier New" panose="02070309020205020404" pitchFamily="49" charset="0"/>
              </a:rPr>
              <a:t>out.</a:t>
            </a:r>
            <a:r>
              <a:rPr lang="en-US" sz="1050" dirty="0" err="1">
                <a:latin typeface="Courier New" panose="02070309020205020404" pitchFamily="49" charset="0"/>
                <a:cs typeface="Courier New" panose="02070309020205020404" pitchFamily="49" charset="0"/>
              </a:rPr>
              <a:t>println</a:t>
            </a:r>
            <a:r>
              <a:rPr lang="en-US" sz="1050" dirty="0" smtClean="0">
                <a:latin typeface="Courier New" panose="02070309020205020404" pitchFamily="49" charset="0"/>
                <a:cs typeface="Courier New" panose="02070309020205020404" pitchFamily="49" charset="0"/>
              </a:rPr>
              <a:t>(</a:t>
            </a:r>
            <a:r>
              <a:rPr lang="en-US" sz="1050" dirty="0" smtClean="0">
                <a:solidFill>
                  <a:srgbClr val="00B050"/>
                </a:solidFill>
                <a:latin typeface="Courier New" panose="02070309020205020404" pitchFamily="49" charset="0"/>
                <a:cs typeface="Courier New" panose="02070309020205020404" pitchFamily="49" charset="0"/>
              </a:rPr>
              <a:t>“&lt;h1&gt;”</a:t>
            </a:r>
            <a:r>
              <a:rPr lang="en-US" sz="1050" dirty="0" smtClean="0">
                <a:latin typeface="Courier New" panose="02070309020205020404" pitchFamily="49" charset="0"/>
                <a:cs typeface="Courier New" panose="02070309020205020404" pitchFamily="49" charset="0"/>
              </a:rPr>
              <a:t> + message + </a:t>
            </a:r>
            <a:r>
              <a:rPr lang="en-US" sz="1050" dirty="0">
                <a:solidFill>
                  <a:srgbClr val="00B050"/>
                </a:solidFill>
                <a:latin typeface="Courier New" panose="02070309020205020404" pitchFamily="49" charset="0"/>
                <a:cs typeface="Courier New" panose="02070309020205020404" pitchFamily="49" charset="0"/>
              </a:rPr>
              <a:t>“&lt;/h1&gt;”</a:t>
            </a:r>
            <a:r>
              <a:rPr lang="en-US" sz="1050" dirty="0">
                <a:latin typeface="Courier New" panose="02070309020205020404" pitchFamily="49" charset="0"/>
                <a:cs typeface="Courier New" panose="02070309020205020404" pitchFamily="49" charset="0"/>
              </a:rPr>
              <a:t>);</a:t>
            </a:r>
          </a:p>
          <a:p>
            <a:pPr>
              <a:spcBef>
                <a:spcPts val="0"/>
              </a:spcBef>
            </a:pPr>
            <a:r>
              <a:rPr lang="en-US" sz="1050" dirty="0" smtClean="0">
                <a:latin typeface="Courier New" panose="02070309020205020404" pitchFamily="49" charset="0"/>
                <a:cs typeface="Courier New" panose="02070309020205020404" pitchFamily="49" charset="0"/>
              </a:rPr>
              <a:t>   }</a:t>
            </a:r>
          </a:p>
          <a:p>
            <a:pPr>
              <a:spcBef>
                <a:spcPts val="0"/>
              </a:spcBef>
            </a:pPr>
            <a:r>
              <a:rPr lang="en-US" sz="1050" dirty="0">
                <a:latin typeface="Courier New" panose="02070309020205020404" pitchFamily="49" charset="0"/>
                <a:cs typeface="Courier New" panose="02070309020205020404" pitchFamily="49" charset="0"/>
              </a:rPr>
              <a:t> </a:t>
            </a:r>
          </a:p>
          <a:p>
            <a:pPr>
              <a:spcBef>
                <a:spcPts val="0"/>
              </a:spcBef>
            </a:pP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public</a:t>
            </a:r>
            <a:r>
              <a:rPr lang="en-US" sz="1050" dirty="0" smtClean="0">
                <a:latin typeface="Courier New" panose="02070309020205020404" pitchFamily="49" charset="0"/>
                <a:cs typeface="Courier New" panose="02070309020205020404" pitchFamily="49" charset="0"/>
              </a:rPr>
              <a:t> </a:t>
            </a:r>
            <a:r>
              <a:rPr lang="en-US" sz="1050" dirty="0">
                <a:solidFill>
                  <a:srgbClr val="0070C0"/>
                </a:solidFill>
                <a:latin typeface="Courier New" panose="02070309020205020404" pitchFamily="49" charset="0"/>
                <a:cs typeface="Courier New" panose="02070309020205020404" pitchFamily="49" charset="0"/>
              </a:rPr>
              <a:t>void</a:t>
            </a:r>
            <a:r>
              <a:rPr lang="en-US" sz="1050" dirty="0" smtClean="0">
                <a:latin typeface="Courier New" panose="02070309020205020404" pitchFamily="49" charset="0"/>
                <a:cs typeface="Courier New" panose="02070309020205020404" pitchFamily="49" charset="0"/>
              </a:rPr>
              <a:t> destroy(){</a:t>
            </a:r>
          </a:p>
          <a:p>
            <a:pPr>
              <a:spcBef>
                <a:spcPts val="0"/>
              </a:spcBef>
            </a:pPr>
            <a:r>
              <a:rPr lang="en-US" sz="1050" dirty="0" smtClean="0">
                <a:latin typeface="Courier New" panose="02070309020205020404" pitchFamily="49" charset="0"/>
                <a:cs typeface="Courier New" panose="02070309020205020404" pitchFamily="49" charset="0"/>
              </a:rPr>
              <a:t>      </a:t>
            </a:r>
            <a:r>
              <a:rPr lang="en-US" sz="1050" dirty="0">
                <a:solidFill>
                  <a:schemeClr val="accent3"/>
                </a:solidFill>
                <a:latin typeface="Courier New" panose="02070309020205020404" pitchFamily="49" charset="0"/>
                <a:cs typeface="Courier New" panose="02070309020205020404" pitchFamily="49" charset="0"/>
              </a:rPr>
              <a:t>//</a:t>
            </a:r>
            <a:r>
              <a:rPr lang="en-US" sz="1050" dirty="0" smtClean="0">
                <a:latin typeface="Courier New" panose="02070309020205020404" pitchFamily="49" charset="0"/>
                <a:cs typeface="Courier New" panose="02070309020205020404" pitchFamily="49" charset="0"/>
              </a:rPr>
              <a:t> </a:t>
            </a:r>
            <a:r>
              <a:rPr lang="en-US" sz="1050" dirty="0">
                <a:solidFill>
                  <a:schemeClr val="accent3"/>
                </a:solidFill>
                <a:latin typeface="Courier New" panose="02070309020205020404" pitchFamily="49" charset="0"/>
                <a:cs typeface="Courier New" panose="02070309020205020404" pitchFamily="49" charset="0"/>
              </a:rPr>
              <a:t>do</a:t>
            </a:r>
            <a:r>
              <a:rPr lang="en-US" sz="1050" dirty="0" smtClean="0">
                <a:latin typeface="Courier New" panose="02070309020205020404" pitchFamily="49" charset="0"/>
                <a:cs typeface="Courier New" panose="02070309020205020404" pitchFamily="49" charset="0"/>
              </a:rPr>
              <a:t> </a:t>
            </a:r>
            <a:r>
              <a:rPr lang="en-US" sz="1050" dirty="0">
                <a:solidFill>
                  <a:schemeClr val="accent3"/>
                </a:solidFill>
                <a:latin typeface="Courier New" panose="02070309020205020404" pitchFamily="49" charset="0"/>
                <a:cs typeface="Courier New" panose="02070309020205020404" pitchFamily="49" charset="0"/>
              </a:rPr>
              <a:t>nothing</a:t>
            </a:r>
          </a:p>
          <a:p>
            <a:pPr>
              <a:spcBef>
                <a:spcPts val="0"/>
              </a:spcBef>
            </a:pPr>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endParaRPr lang="en-US" sz="1050" dirty="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29888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Resources</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a:spcBef>
                <a:spcPts val="0"/>
              </a:spcBef>
            </a:pPr>
            <a:r>
              <a:rPr lang="en-US" sz="1000" dirty="0" smtClean="0">
                <a:latin typeface="Courier New" panose="02070309020205020404" pitchFamily="49" charset="0"/>
                <a:cs typeface="Courier New" panose="02070309020205020404" pitchFamily="49" charset="0"/>
              </a:rPr>
              <a:t>   </a:t>
            </a:r>
          </a:p>
          <a:p>
            <a:pPr>
              <a:spcBef>
                <a:spcPts val="0"/>
              </a:spcBef>
            </a:pPr>
            <a:endParaRPr lang="en-US" sz="1000" dirty="0">
              <a:latin typeface="Courier New" panose="02070309020205020404" pitchFamily="49" charset="0"/>
              <a:cs typeface="Courier New" panose="02070309020205020404" pitchFamily="49" charset="0"/>
            </a:endParaRPr>
          </a:p>
          <a:p>
            <a:pPr>
              <a:spcBef>
                <a:spcPts val="0"/>
              </a:spcBef>
            </a:pPr>
            <a:r>
              <a:rPr lang="en-US" sz="2000" dirty="0" smtClean="0">
                <a:latin typeface="Courier New" panose="02070309020205020404" pitchFamily="49" charset="0"/>
                <a:cs typeface="Courier New" panose="02070309020205020404" pitchFamily="49" charset="0"/>
              </a:rPr>
              <a:t>Tomcat Server 8.05:</a:t>
            </a:r>
          </a:p>
          <a:p>
            <a:pPr>
              <a:spcBef>
                <a:spcPts val="0"/>
              </a:spcBef>
            </a:pPr>
            <a:r>
              <a:rPr lang="en-US" sz="2000" dirty="0" smtClean="0">
                <a:latin typeface="Courier New" panose="02070309020205020404" pitchFamily="49" charset="0"/>
                <a:cs typeface="Courier New" panose="02070309020205020404" pitchFamily="49" charset="0"/>
                <a:hlinkClick r:id="rId2"/>
              </a:rPr>
              <a:t>http</a:t>
            </a:r>
            <a:r>
              <a:rPr lang="en-US" sz="2000" dirty="0">
                <a:latin typeface="Courier New" panose="02070309020205020404" pitchFamily="49" charset="0"/>
                <a:cs typeface="Courier New" panose="02070309020205020404" pitchFamily="49" charset="0"/>
                <a:hlinkClick r:id="rId2"/>
              </a:rPr>
              <a:t>://</a:t>
            </a:r>
            <a:r>
              <a:rPr lang="en-US" sz="2000" dirty="0" smtClean="0">
                <a:latin typeface="Courier New" panose="02070309020205020404" pitchFamily="49" charset="0"/>
                <a:cs typeface="Courier New" panose="02070309020205020404" pitchFamily="49" charset="0"/>
                <a:hlinkClick r:id="rId2"/>
              </a:rPr>
              <a:t>tomcat.apache.org/download-80.cgi</a:t>
            </a:r>
            <a:endParaRPr lang="en-US" sz="2000" dirty="0" smtClean="0">
              <a:latin typeface="Courier New" panose="02070309020205020404" pitchFamily="49" charset="0"/>
              <a:cs typeface="Courier New" panose="02070309020205020404" pitchFamily="49" charset="0"/>
            </a:endParaRPr>
          </a:p>
          <a:p>
            <a:pPr>
              <a:spcBef>
                <a:spcPts val="0"/>
              </a:spcBef>
            </a:pPr>
            <a:endParaRPr lang="en-US" sz="2000" dirty="0" smtClean="0">
              <a:latin typeface="Courier New" panose="02070309020205020404" pitchFamily="49" charset="0"/>
              <a:cs typeface="Courier New" panose="02070309020205020404" pitchFamily="49" charset="0"/>
            </a:endParaRPr>
          </a:p>
          <a:p>
            <a:pPr>
              <a:spcBef>
                <a:spcPts val="0"/>
              </a:spcBef>
            </a:pPr>
            <a:r>
              <a:rPr lang="en-US" sz="2000" dirty="0">
                <a:latin typeface="Courier New" panose="02070309020205020404" pitchFamily="49" charset="0"/>
                <a:cs typeface="Courier New" panose="02070309020205020404" pitchFamily="49" charset="0"/>
              </a:rPr>
              <a:t>JDK</a:t>
            </a:r>
            <a:r>
              <a:rPr lang="en-US" sz="2000" dirty="0" smtClean="0">
                <a:latin typeface="Courier New" panose="02070309020205020404" pitchFamily="49" charset="0"/>
                <a:cs typeface="Courier New" panose="02070309020205020404" pitchFamily="49" charset="0"/>
              </a:rPr>
              <a:t> 7 or 8:</a:t>
            </a:r>
          </a:p>
          <a:p>
            <a:pPr>
              <a:spcBef>
                <a:spcPts val="0"/>
              </a:spcBef>
            </a:pPr>
            <a:r>
              <a:rPr lang="en-US" sz="2000" dirty="0">
                <a:latin typeface="Courier New" panose="02070309020205020404" pitchFamily="49" charset="0"/>
                <a:cs typeface="Courier New" panose="02070309020205020404" pitchFamily="49" charset="0"/>
                <a:hlinkClick r:id="rId3"/>
              </a:rPr>
              <a:t>http://</a:t>
            </a:r>
            <a:r>
              <a:rPr lang="en-US" sz="2000" dirty="0" smtClean="0">
                <a:latin typeface="Courier New" panose="02070309020205020404" pitchFamily="49" charset="0"/>
                <a:cs typeface="Courier New" panose="02070309020205020404" pitchFamily="49" charset="0"/>
                <a:hlinkClick r:id="rId3"/>
              </a:rPr>
              <a:t>www.oracle.com/technetwork/java/javase/downloads/</a:t>
            </a:r>
            <a:endParaRPr lang="en-US" sz="200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a:p>
            <a:pPr>
              <a:spcBef>
                <a:spcPts val="0"/>
              </a:spcBef>
            </a:pPr>
            <a:endParaRPr lang="en-US" sz="1050" dirty="0" smtClean="0">
              <a:latin typeface="Courier New" panose="02070309020205020404" pitchFamily="49" charset="0"/>
              <a:cs typeface="Courier New" panose="02070309020205020404" pitchFamily="49"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296660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285750" y="830564"/>
            <a:ext cx="7210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algn="r"/>
            <a:r>
              <a:rPr lang="en-US" smtClean="0"/>
              <a:t>© 2016 Axway  |  CONFIDENTIAL</a:t>
            </a:r>
            <a:endParaRPr lang="en-US" dirty="0"/>
          </a:p>
        </p:txBody>
      </p:sp>
      <p:sp>
        <p:nvSpPr>
          <p:cNvPr id="8" name="Text Placeholder 3"/>
          <p:cNvSpPr txBox="1">
            <a:spLocks/>
          </p:cNvSpPr>
          <p:nvPr/>
        </p:nvSpPr>
        <p:spPr>
          <a:xfrm>
            <a:off x="285749" y="307435"/>
            <a:ext cx="7210985" cy="373558"/>
          </a:xfrm>
          <a:prstGeom prst="rect">
            <a:avLst/>
          </a:prstGeom>
        </p:spPr>
        <p:txBody>
          <a:bodyPr vert="horz" lIns="0" tIns="45720" rIns="91440" bIns="45720" rtlCol="0">
            <a:noAutofit/>
          </a:bodyPr>
          <a:lstStyle>
            <a:lvl1pPr marL="0" indent="0" algn="l" defTabSz="685783" rtl="0" eaLnBrk="1" latinLnBrk="0" hangingPunct="1">
              <a:lnSpc>
                <a:spcPct val="100000"/>
              </a:lnSpc>
              <a:spcBef>
                <a:spcPts val="750"/>
              </a:spcBef>
              <a:buClr>
                <a:schemeClr val="accent1"/>
              </a:buClr>
              <a:buFont typeface="Arial" panose="020B0604020202020204" pitchFamily="34" charset="0"/>
              <a:buNone/>
              <a:defRPr lang="en-US" sz="1800" b="1" i="0" kern="1200" dirty="0">
                <a:solidFill>
                  <a:schemeClr val="accent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smtClean="0"/>
              <a:t>Application layout (WAR file structure)</a:t>
            </a:r>
            <a:endParaRPr lang="en-US" sz="2400" dirty="0"/>
          </a:p>
        </p:txBody>
      </p:sp>
      <p:sp>
        <p:nvSpPr>
          <p:cNvPr id="11" name="Rectangle 7"/>
          <p:cNvSpPr>
            <a:spLocks noGrp="1" noChangeArrowheads="1"/>
          </p:cNvSpPr>
          <p:nvPr>
            <p:ph idx="1"/>
          </p:nvPr>
        </p:nvSpPr>
        <p:spPr>
          <a:xfrm>
            <a:off x="285750" y="904977"/>
            <a:ext cx="7772400" cy="3694855"/>
          </a:xfrm>
        </p:spPr>
        <p:txBody>
          <a:bodyPr>
            <a:noAutofit/>
          </a:bodyPr>
          <a:lstStyle/>
          <a:p>
            <a:pPr marL="628641" lvl="1" indent="-285750">
              <a:spcBef>
                <a:spcPts val="0"/>
              </a:spcBef>
              <a:buFont typeface="Arial" panose="020B0604020202020204" pitchFamily="34" charset="0"/>
              <a:buChar char="•"/>
            </a:pPr>
            <a:r>
              <a:rPr lang="en-US" dirty="0" smtClean="0">
                <a:cs typeface="Courier New" panose="02070309020205020404" pitchFamily="49" charset="0"/>
              </a:rPr>
              <a:t> *.html, *.</a:t>
            </a:r>
            <a:r>
              <a:rPr lang="en-US" dirty="0" err="1" smtClean="0">
                <a:cs typeface="Courier New" panose="02070309020205020404" pitchFamily="49" charset="0"/>
              </a:rPr>
              <a:t>jsp</a:t>
            </a:r>
            <a:r>
              <a:rPr lang="en-US" dirty="0">
                <a:cs typeface="Courier New" panose="02070309020205020404" pitchFamily="49" charset="0"/>
              </a:rPr>
              <a:t> </a:t>
            </a:r>
            <a:r>
              <a:rPr lang="en-US" dirty="0" err="1" smtClean="0">
                <a:cs typeface="Courier New" panose="02070309020205020404" pitchFamily="49" charset="0"/>
              </a:rPr>
              <a:t>ect</a:t>
            </a:r>
            <a:r>
              <a:rPr lang="en-US" dirty="0" smtClean="0">
                <a:cs typeface="Courier New" panose="02070309020205020404" pitchFamily="49" charset="0"/>
              </a:rPr>
              <a:t>. – HTML JSP pages that will be visible on the client browser.</a:t>
            </a:r>
          </a:p>
          <a:p>
            <a:pPr marL="628641" lvl="1" indent="-285750">
              <a:spcBef>
                <a:spcPts val="0"/>
              </a:spcBef>
              <a:buFont typeface="Arial" panose="020B0604020202020204" pitchFamily="34" charset="0"/>
              <a:buChar char="•"/>
            </a:pPr>
            <a:r>
              <a:rPr lang="en-US" dirty="0" smtClean="0">
                <a:cs typeface="Courier New" panose="02070309020205020404" pitchFamily="49" charset="0"/>
              </a:rPr>
              <a:t>/WEB-INF/web.xml – The web application deployment descriptor of the web application. It describes servlets and other components, initialization parameters, container-managed security context that needs to be enforced over the application.</a:t>
            </a:r>
          </a:p>
          <a:p>
            <a:pPr>
              <a:spcBef>
                <a:spcPts val="0"/>
              </a:spcBef>
            </a:pPr>
            <a:r>
              <a:rPr lang="en-US" dirty="0">
                <a:cs typeface="Courier New" panose="02070309020205020404" pitchFamily="49" charset="0"/>
              </a:rPr>
              <a:t> </a:t>
            </a:r>
            <a:r>
              <a:rPr lang="en-US" dirty="0" smtClean="0">
                <a:cs typeface="Courier New" panose="02070309020205020404" pitchFamily="49" charset="0"/>
              </a:rPr>
              <a:t>   </a:t>
            </a:r>
          </a:p>
          <a:p>
            <a:pPr marL="628641" lvl="1" indent="-285750">
              <a:spcBef>
                <a:spcPts val="0"/>
              </a:spcBef>
              <a:buFont typeface="Arial" panose="020B0604020202020204" pitchFamily="34" charset="0"/>
              <a:buChar char="•"/>
            </a:pPr>
            <a:r>
              <a:rPr lang="en-US" dirty="0" smtClean="0">
                <a:cs typeface="Courier New" panose="02070309020205020404" pitchFamily="49" charset="0"/>
              </a:rPr>
              <a:t>/WEB-INF/classes – this directory contains java classes required for the application. It may contains any classes servlet as well as non-servlet ones. </a:t>
            </a:r>
          </a:p>
          <a:p>
            <a:pPr>
              <a:spcBef>
                <a:spcPts val="0"/>
              </a:spcBef>
            </a:pPr>
            <a:endParaRPr lang="en-US" dirty="0">
              <a:cs typeface="Courier New" panose="02070309020205020404" pitchFamily="49" charset="0"/>
            </a:endParaRPr>
          </a:p>
          <a:p>
            <a:pPr marL="628641" lvl="1" indent="-285750">
              <a:spcBef>
                <a:spcPts val="0"/>
              </a:spcBef>
              <a:buFont typeface="Arial" panose="020B0604020202020204" pitchFamily="34" charset="0"/>
              <a:buChar char="•"/>
            </a:pPr>
            <a:r>
              <a:rPr lang="en-US" dirty="0" smtClean="0">
                <a:cs typeface="Courier New" panose="02070309020205020404" pitchFamily="49" charset="0"/>
              </a:rPr>
              <a:t>/WEB-INF/lib – this directory contains JAR files required by the application.</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693478" y="-45207"/>
            <a:ext cx="1405315" cy="1495729"/>
          </a:xfrm>
          <a:prstGeom prst="rect">
            <a:avLst/>
          </a:prstGeom>
        </p:spPr>
      </p:pic>
    </p:spTree>
    <p:extLst>
      <p:ext uri="{BB962C8B-B14F-4D97-AF65-F5344CB8AC3E}">
        <p14:creationId xmlns:p14="http://schemas.microsoft.com/office/powerpoint/2010/main" val="10784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xway">
  <a:themeElements>
    <a:clrScheme name="Axway Colors">
      <a:dk1>
        <a:srgbClr val="000000"/>
      </a:dk1>
      <a:lt1>
        <a:srgbClr val="FFFFFF"/>
      </a:lt1>
      <a:dk2>
        <a:srgbClr val="44546A"/>
      </a:dk2>
      <a:lt2>
        <a:srgbClr val="E7E6E6"/>
      </a:lt2>
      <a:accent1>
        <a:srgbClr val="DC3C3E"/>
      </a:accent1>
      <a:accent2>
        <a:srgbClr val="802C56"/>
      </a:accent2>
      <a:accent3>
        <a:srgbClr val="B61A43"/>
      </a:accent3>
      <a:accent4>
        <a:srgbClr val="878A8D"/>
      </a:accent4>
      <a:accent5>
        <a:srgbClr val="D2D2D1"/>
      </a:accent5>
      <a:accent6>
        <a:srgbClr val="8BA9BA"/>
      </a:accent6>
      <a:hlink>
        <a:srgbClr val="6286BA"/>
      </a:hlink>
      <a:folHlink>
        <a:srgbClr val="4C4484"/>
      </a:folHlink>
    </a:clrScheme>
    <a:fontScheme name="Axway">
      <a:majorFont>
        <a:latin typeface="Roboto Regular"/>
        <a:ea typeface=""/>
        <a:cs typeface=""/>
      </a:majorFont>
      <a:minorFont>
        <a:latin typeface="Robot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way" id="{6F4AF3CA-2F6D-2E4F-B2C9-C16E11AAE816}" vid="{593A1C19-AA97-4146-A909-256FBF841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Axway</Template>
  <TotalTime>912</TotalTime>
  <Words>1197</Words>
  <Application>Microsoft Office PowerPoint</Application>
  <PresentationFormat>On-screen Show (16:9)</PresentationFormat>
  <Paragraphs>206</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Courier New</vt:lpstr>
      <vt:lpstr>Roboto Regular</vt:lpstr>
      <vt:lpstr>Roboto</vt:lpstr>
      <vt:lpstr>Arial</vt:lpstr>
      <vt:lpstr>Axway</vt:lpstr>
      <vt:lpstr>Building a java web application - 1</vt:lpstr>
      <vt:lpstr>Encryption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Homework</vt:lpstr>
      <vt:lpstr>Thanks for your attention!</vt:lpstr>
    </vt:vector>
  </TitlesOfParts>
  <Manager/>
  <Company>Axway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Axway Powerpoint Template</dc:title>
  <dc:subject/>
  <dc:creator>Axway Inc.</dc:creator>
  <cp:keywords/>
  <dc:description/>
  <cp:lastModifiedBy>Petya Karastoyanova</cp:lastModifiedBy>
  <cp:revision>845</cp:revision>
  <cp:lastPrinted>2016-10-30T22:56:54Z</cp:lastPrinted>
  <dcterms:created xsi:type="dcterms:W3CDTF">2016-09-16T17:34:24Z</dcterms:created>
  <dcterms:modified xsi:type="dcterms:W3CDTF">2016-11-29T11:50:42Z</dcterms:modified>
  <cp:category/>
</cp:coreProperties>
</file>